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7" r:id="rId2"/>
    <p:sldId id="258" r:id="rId3"/>
    <p:sldId id="278" r:id="rId4"/>
    <p:sldId id="259" r:id="rId5"/>
    <p:sldId id="260" r:id="rId6"/>
    <p:sldId id="261" r:id="rId7"/>
    <p:sldId id="262" r:id="rId8"/>
    <p:sldId id="263" r:id="rId9"/>
    <p:sldId id="264" r:id="rId10"/>
    <p:sldId id="265" r:id="rId11"/>
    <p:sldId id="266" r:id="rId12"/>
    <p:sldId id="267" r:id="rId13"/>
    <p:sldId id="269" r:id="rId14"/>
    <p:sldId id="268" r:id="rId15"/>
    <p:sldId id="279" r:id="rId16"/>
    <p:sldId id="276" r:id="rId17"/>
    <p:sldId id="277" r:id="rId18"/>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22" autoAdjust="0"/>
  </p:normalViewPr>
  <p:slideViewPr>
    <p:cSldViewPr snapToGrid="0">
      <p:cViewPr varScale="1">
        <p:scale>
          <a:sx n="81" d="100"/>
          <a:sy n="81" d="100"/>
        </p:scale>
        <p:origin x="75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0"/>
      <c:depthPercent val="100"/>
      <c:rAngAx val="0"/>
      <c:perspective val="6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2.462206422615577E-2"/>
          <c:y val="0.26451308102616206"/>
          <c:w val="0.95967002749770858"/>
          <c:h val="0.70172908875650686"/>
        </c:manualLayout>
      </c:layout>
      <c:pie3DChart>
        <c:varyColors val="1"/>
        <c:ser>
          <c:idx val="0"/>
          <c:order val="0"/>
          <c:tx>
            <c:strRef>
              <c:f>Sheet1!$B$1</c:f>
              <c:strCache>
                <c:ptCount val="1"/>
                <c:pt idx="0">
                  <c:v>LETO 2022 v mio EUR</c:v>
                </c:pt>
              </c:strCache>
            </c:strRef>
          </c:tx>
          <c:dPt>
            <c:idx val="0"/>
            <c:bubble3D val="0"/>
            <c:spPr>
              <a:solidFill>
                <a:schemeClr val="accent1"/>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c:ext xmlns:c16="http://schemas.microsoft.com/office/drawing/2014/chart" uri="{C3380CC4-5D6E-409C-BE32-E72D297353CC}">
                <c16:uniqueId val="{00000001-88CA-465D-B437-3C0BE9426266}"/>
              </c:ext>
            </c:extLst>
          </c:dPt>
          <c:dPt>
            <c:idx val="1"/>
            <c:bubble3D val="0"/>
            <c:spPr>
              <a:solidFill>
                <a:schemeClr val="accent2"/>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c:ext xmlns:c16="http://schemas.microsoft.com/office/drawing/2014/chart" uri="{C3380CC4-5D6E-409C-BE32-E72D297353CC}">
                <c16:uniqueId val="{00000003-88CA-465D-B437-3C0BE9426266}"/>
              </c:ext>
            </c:extLst>
          </c:dPt>
          <c:dPt>
            <c:idx val="2"/>
            <c:bubble3D val="0"/>
            <c:spPr>
              <a:solidFill>
                <a:schemeClr val="accent3"/>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c:ext xmlns:c16="http://schemas.microsoft.com/office/drawing/2014/chart" uri="{C3380CC4-5D6E-409C-BE32-E72D297353CC}">
                <c16:uniqueId val="{00000005-88CA-465D-B437-3C0BE9426266}"/>
              </c:ext>
            </c:extLst>
          </c:dPt>
          <c:dPt>
            <c:idx val="3"/>
            <c:bubble3D val="0"/>
            <c:spPr>
              <a:solidFill>
                <a:schemeClr val="accent4"/>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c:ext xmlns:c16="http://schemas.microsoft.com/office/drawing/2014/chart" uri="{C3380CC4-5D6E-409C-BE32-E72D297353CC}">
                <c16:uniqueId val="{00000007-88CA-465D-B437-3C0BE9426266}"/>
              </c:ext>
            </c:extLst>
          </c:dPt>
          <c:dPt>
            <c:idx val="4"/>
            <c:bubble3D val="0"/>
            <c:spPr>
              <a:solidFill>
                <a:schemeClr val="accent5"/>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c:ext xmlns:c16="http://schemas.microsoft.com/office/drawing/2014/chart" uri="{C3380CC4-5D6E-409C-BE32-E72D297353CC}">
                <c16:uniqueId val="{00000009-88CA-465D-B437-3C0BE9426266}"/>
              </c:ext>
            </c:extLst>
          </c:dPt>
          <c:dPt>
            <c:idx val="5"/>
            <c:bubble3D val="0"/>
            <c:spPr>
              <a:solidFill>
                <a:schemeClr val="accent6"/>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c:ext xmlns:c16="http://schemas.microsoft.com/office/drawing/2014/chart" uri="{C3380CC4-5D6E-409C-BE32-E72D297353CC}">
                <c16:uniqueId val="{0000000B-88CA-465D-B437-3C0BE9426266}"/>
              </c:ext>
            </c:extLst>
          </c:dPt>
          <c:dPt>
            <c:idx val="6"/>
            <c:bubble3D val="0"/>
            <c:spPr>
              <a:solidFill>
                <a:schemeClr val="accent1">
                  <a:lumMod val="60000"/>
                </a:schemeClr>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c:ext xmlns:c16="http://schemas.microsoft.com/office/drawing/2014/chart" uri="{C3380CC4-5D6E-409C-BE32-E72D297353CC}">
                <c16:uniqueId val="{0000000D-88CA-465D-B437-3C0BE9426266}"/>
              </c:ext>
            </c:extLst>
          </c:dPt>
          <c:dPt>
            <c:idx val="7"/>
            <c:bubble3D val="0"/>
            <c:spPr>
              <a:solidFill>
                <a:schemeClr val="accent2">
                  <a:lumMod val="60000"/>
                </a:schemeClr>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c:ext xmlns:c16="http://schemas.microsoft.com/office/drawing/2014/chart" uri="{C3380CC4-5D6E-409C-BE32-E72D297353CC}">
                <c16:uniqueId val="{0000000F-88CA-465D-B437-3C0BE9426266}"/>
              </c:ext>
            </c:extLst>
          </c:dPt>
          <c:dPt>
            <c:idx val="8"/>
            <c:bubble3D val="0"/>
            <c:spPr>
              <a:solidFill>
                <a:schemeClr val="accent3">
                  <a:lumMod val="60000"/>
                </a:schemeClr>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c:ext xmlns:c16="http://schemas.microsoft.com/office/drawing/2014/chart" uri="{C3380CC4-5D6E-409C-BE32-E72D297353CC}">
                <c16:uniqueId val="{00000011-88CA-465D-B437-3C0BE9426266}"/>
              </c:ext>
            </c:extLst>
          </c:dPt>
          <c:dPt>
            <c:idx val="9"/>
            <c:bubble3D val="0"/>
            <c:spPr>
              <a:solidFill>
                <a:schemeClr val="accent4">
                  <a:lumMod val="60000"/>
                </a:schemeClr>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c:ext xmlns:c16="http://schemas.microsoft.com/office/drawing/2014/chart" uri="{C3380CC4-5D6E-409C-BE32-E72D297353CC}">
                <c16:uniqueId val="{00000013-88CA-465D-B437-3C0BE9426266}"/>
              </c:ext>
            </c:extLst>
          </c:dPt>
          <c:dPt>
            <c:idx val="10"/>
            <c:bubble3D val="0"/>
            <c:spPr>
              <a:solidFill>
                <a:schemeClr val="accent5">
                  <a:lumMod val="60000"/>
                </a:schemeClr>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c:ext xmlns:c16="http://schemas.microsoft.com/office/drawing/2014/chart" uri="{C3380CC4-5D6E-409C-BE32-E72D297353CC}">
                <c16:uniqueId val="{00000015-88CA-465D-B437-3C0BE9426266}"/>
              </c:ext>
            </c:extLst>
          </c:dPt>
          <c:dPt>
            <c:idx val="11"/>
            <c:bubble3D val="0"/>
            <c:spPr>
              <a:solidFill>
                <a:schemeClr val="accent6">
                  <a:lumMod val="60000"/>
                </a:schemeClr>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c:ext xmlns:c16="http://schemas.microsoft.com/office/drawing/2014/chart" uri="{C3380CC4-5D6E-409C-BE32-E72D297353CC}">
                <c16:uniqueId val="{00000017-88CA-465D-B437-3C0BE9426266}"/>
              </c:ext>
            </c:extLst>
          </c:dPt>
          <c:dLbls>
            <c:dLbl>
              <c:idx val="0"/>
              <c:layout>
                <c:manualLayout>
                  <c:x val="4.1851766470759118E-2"/>
                  <c:y val="5.1619381902482268E-2"/>
                </c:manualLayout>
              </c:layout>
              <c:tx>
                <c:rich>
                  <a:bodyPr/>
                  <a:lstStyle/>
                  <a:p>
                    <a:fld id="{F189E080-DF48-49DB-82B3-6A199B62995E}" type="CATEGORYNAME">
                      <a:rPr lang="en-US" dirty="0"/>
                      <a:pPr/>
                      <a:t>[IME KATEGORIJE]</a:t>
                    </a:fld>
                    <a:r>
                      <a:rPr lang="en-US" baseline="0" dirty="0"/>
                      <a:t>
20,4%</a:t>
                    </a:r>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88CA-465D-B437-3C0BE9426266}"/>
                </c:ext>
              </c:extLst>
            </c:dLbl>
            <c:dLbl>
              <c:idx val="1"/>
              <c:layout>
                <c:manualLayout>
                  <c:x val="1.6461370220736293E-2"/>
                  <c:y val="-0.12179694170649906"/>
                </c:manualLayout>
              </c:layout>
              <c:tx>
                <c:rich>
                  <a:bodyPr/>
                  <a:lstStyle/>
                  <a:p>
                    <a:fld id="{F9639A21-5E86-4EB5-9AAA-562C61A7A795}" type="CATEGORYNAME">
                      <a:rPr lang="en-US" dirty="0"/>
                      <a:pPr/>
                      <a:t>[IME KATEGORIJE]</a:t>
                    </a:fld>
                    <a:r>
                      <a:rPr lang="en-US" baseline="0" dirty="0"/>
                      <a:t>
18,3 %</a:t>
                    </a:r>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88CA-465D-B437-3C0BE9426266}"/>
                </c:ext>
              </c:extLst>
            </c:dLbl>
            <c:dLbl>
              <c:idx val="2"/>
              <c:layout>
                <c:manualLayout>
                  <c:x val="0.15542445901772697"/>
                  <c:y val="-3.6713809043208243E-2"/>
                </c:manualLayout>
              </c:layout>
              <c:tx>
                <c:rich>
                  <a:bodyPr/>
                  <a:lstStyle/>
                  <a:p>
                    <a:fld id="{AF39EFF4-0411-4D90-8304-D5891A4DF151}" type="CATEGORYNAME">
                      <a:rPr lang="en-US"/>
                      <a:pPr/>
                      <a:t>[IME KATEGORIJE]</a:t>
                    </a:fld>
                    <a:r>
                      <a:rPr lang="en-US" baseline="0" dirty="0"/>
                      <a:t>
16,8%</a:t>
                    </a:r>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88CA-465D-B437-3C0BE9426266}"/>
                </c:ext>
              </c:extLst>
            </c:dLbl>
            <c:dLbl>
              <c:idx val="3"/>
              <c:layout>
                <c:manualLayout>
                  <c:x val="-2.2787185559179662E-2"/>
                  <c:y val="-5.0718961062530488E-2"/>
                </c:manualLayout>
              </c:layout>
              <c:tx>
                <c:rich>
                  <a:bodyPr/>
                  <a:lstStyle/>
                  <a:p>
                    <a:fld id="{805D7F81-F58A-44DD-A8CD-6BC7217F6268}" type="CATEGORYNAME">
                      <a:rPr lang="en-US"/>
                      <a:pPr/>
                      <a:t>[IME KATEGORIJE]</a:t>
                    </a:fld>
                    <a:r>
                      <a:rPr lang="en-US" baseline="0" dirty="0"/>
                      <a:t>
13,8%</a:t>
                    </a:r>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88CA-465D-B437-3C0BE9426266}"/>
                </c:ext>
              </c:extLst>
            </c:dLbl>
            <c:dLbl>
              <c:idx val="4"/>
              <c:layout>
                <c:manualLayout>
                  <c:x val="1.3608927007230992E-2"/>
                  <c:y val="1.1564531286426556E-2"/>
                </c:manualLayout>
              </c:layout>
              <c:tx>
                <c:rich>
                  <a:bodyPr/>
                  <a:lstStyle/>
                  <a:p>
                    <a:fld id="{4F0E4205-8B9E-4E50-96E1-6A71698C373F}" type="CATEGORYNAME">
                      <a:rPr lang="en-US"/>
                      <a:pPr/>
                      <a:t>[IME KATEGORIJE]</a:t>
                    </a:fld>
                    <a:r>
                      <a:rPr lang="en-US" baseline="0" dirty="0"/>
                      <a:t>
11,9%</a:t>
                    </a:r>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88CA-465D-B437-3C0BE9426266}"/>
                </c:ext>
              </c:extLst>
            </c:dLbl>
            <c:dLbl>
              <c:idx val="5"/>
              <c:layout>
                <c:manualLayout>
                  <c:x val="-6.3356272918370343E-2"/>
                  <c:y val="2.3653000831640368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88CA-465D-B437-3C0BE9426266}"/>
                </c:ext>
              </c:extLst>
            </c:dLbl>
            <c:dLbl>
              <c:idx val="6"/>
              <c:layout>
                <c:manualLayout>
                  <c:x val="-3.1781848084440144E-2"/>
                  <c:y val="6.9054714774199038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D-88CA-465D-B437-3C0BE9426266}"/>
                </c:ext>
              </c:extLst>
            </c:dLbl>
            <c:dLbl>
              <c:idx val="7"/>
              <c:layout>
                <c:manualLayout>
                  <c:x val="-0.15790645804467576"/>
                  <c:y val="-4.8400503721895319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F-88CA-465D-B437-3C0BE9426266}"/>
                </c:ext>
              </c:extLst>
            </c:dLbl>
            <c:dLbl>
              <c:idx val="8"/>
              <c:layout>
                <c:manualLayout>
                  <c:x val="-4.650118842440832E-2"/>
                  <c:y val="-0.1218488923944268"/>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11-88CA-465D-B437-3C0BE9426266}"/>
                </c:ext>
              </c:extLst>
            </c:dLbl>
            <c:dLbl>
              <c:idx val="9"/>
              <c:layout>
                <c:manualLayout>
                  <c:x val="0.12343651786016019"/>
                  <c:y val="-9.283522826578948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13-88CA-465D-B437-3C0BE9426266}"/>
                </c:ext>
              </c:extLst>
            </c:dLbl>
            <c:dLbl>
              <c:idx val="10"/>
              <c:layout>
                <c:manualLayout>
                  <c:x val="0.13987991844367093"/>
                  <c:y val="-9.7033687522127664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15-88CA-465D-B437-3C0BE9426266}"/>
                </c:ext>
              </c:extLst>
            </c:dLbl>
            <c:dLbl>
              <c:idx val="11"/>
              <c:layout>
                <c:manualLayout>
                  <c:x val="0.13381196329610487"/>
                  <c:y val="-1.1935653204639742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17-88CA-465D-B437-3C0BE9426266}"/>
                </c:ext>
              </c:extLst>
            </c:dLbl>
            <c:numFmt formatCode="0.0%" sourceLinked="0"/>
            <c:spPr>
              <a:noFill/>
              <a:ln>
                <a:noFill/>
              </a:ln>
              <a:effectLst/>
            </c:spPr>
            <c:txPr>
              <a:bodyPr rot="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sl-SI"/>
              </a:p>
            </c:txPr>
            <c:dLblPos val="bestFit"/>
            <c:showLegendKey val="0"/>
            <c:showVal val="0"/>
            <c:showCatName val="1"/>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Sheet1!$A$2:$A$13</c:f>
              <c:strCache>
                <c:ptCount val="11"/>
                <c:pt idx="0">
                  <c:v>Turizem</c:v>
                </c:pt>
                <c:pt idx="1">
                  <c:v>Podjetništvo in internacionalizacija</c:v>
                </c:pt>
                <c:pt idx="2">
                  <c:v>Raziskave in razvoj</c:v>
                </c:pt>
                <c:pt idx="3">
                  <c:v>Investicije za večjo produktivnost</c:v>
                </c:pt>
                <c:pt idx="4">
                  <c:v>Regionalni razvoj</c:v>
                </c:pt>
                <c:pt idx="5">
                  <c:v>Digitalizacija</c:v>
                </c:pt>
                <c:pt idx="6">
                  <c:v>Les</c:v>
                </c:pt>
                <c:pt idx="7">
                  <c:v>Energetska učinkovitost</c:v>
                </c:pt>
                <c:pt idx="8">
                  <c:v>Krožno gospodarstvo</c:v>
                </c:pt>
                <c:pt idx="9">
                  <c:v>Socialno podjetništvo</c:v>
                </c:pt>
                <c:pt idx="10">
                  <c:v>Urbani razvoj</c:v>
                </c:pt>
              </c:strCache>
            </c:strRef>
          </c:cat>
          <c:val>
            <c:numRef>
              <c:f>Sheet1!$B$2:$B$13</c:f>
              <c:numCache>
                <c:formatCode>General</c:formatCode>
                <c:ptCount val="12"/>
                <c:pt idx="0">
                  <c:v>135.5</c:v>
                </c:pt>
                <c:pt idx="1">
                  <c:v>117.3</c:v>
                </c:pt>
                <c:pt idx="2">
                  <c:v>107.5</c:v>
                </c:pt>
                <c:pt idx="3">
                  <c:v>88.5</c:v>
                </c:pt>
                <c:pt idx="4">
                  <c:v>76</c:v>
                </c:pt>
                <c:pt idx="5">
                  <c:v>56.5</c:v>
                </c:pt>
                <c:pt idx="6">
                  <c:v>29</c:v>
                </c:pt>
                <c:pt idx="7">
                  <c:v>16.8</c:v>
                </c:pt>
                <c:pt idx="8">
                  <c:v>12.8</c:v>
                </c:pt>
                <c:pt idx="9">
                  <c:v>3.1</c:v>
                </c:pt>
                <c:pt idx="10">
                  <c:v>2.4</c:v>
                </c:pt>
              </c:numCache>
            </c:numRef>
          </c:val>
          <c:extLst>
            <c:ext xmlns:c16="http://schemas.microsoft.com/office/drawing/2014/chart" uri="{C3380CC4-5D6E-409C-BE32-E72D297353CC}">
              <c16:uniqueId val="{00000018-88CA-465D-B437-3C0BE9426266}"/>
            </c:ext>
          </c:extLst>
        </c:ser>
        <c:dLbls>
          <c:dLblPos val="inEnd"/>
          <c:showLegendKey val="0"/>
          <c:showVal val="0"/>
          <c:showCatName val="0"/>
          <c:showSerName val="0"/>
          <c:showPercent val="1"/>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solidFill>
            <a:schemeClr val="tx1"/>
          </a:solidFill>
        </a:defRPr>
      </a:pPr>
      <a:endParaRPr lang="sl-SI"/>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900" kern="1200"/>
  </cs:axisTitle>
  <cs:categoryAxis>
    <cs:lnRef idx="0"/>
    <cs:fillRef idx="0"/>
    <cs:effectRef idx="0"/>
    <cs:fontRef idx="minor">
      <a:schemeClr val="dk1">
        <a:lumMod val="65000"/>
        <a:lumOff val="35000"/>
      </a:schemeClr>
    </cs:fontRef>
    <cs:defRPr sz="900"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9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18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sl-SI"/>
              <a:t>Uredite slog naslova matrice</a:t>
            </a:r>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a:t>Kliknite, da uredite slog podnaslova matrice</a:t>
            </a:r>
          </a:p>
        </p:txBody>
      </p:sp>
      <p:sp>
        <p:nvSpPr>
          <p:cNvPr id="4" name="Označba mesta datuma 3"/>
          <p:cNvSpPr>
            <a:spLocks noGrp="1"/>
          </p:cNvSpPr>
          <p:nvPr>
            <p:ph type="dt" sz="half" idx="10"/>
          </p:nvPr>
        </p:nvSpPr>
        <p:spPr/>
        <p:txBody>
          <a:bodyPr/>
          <a:lstStyle/>
          <a:p>
            <a:fld id="{E1156D90-E715-44E8-86AD-7E185AD84818}" type="datetimeFigureOut">
              <a:rPr lang="sl-SI" smtClean="0"/>
              <a:t>5. 04. 2022</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13B9AE2C-561B-47C2-912F-EEED585B88DD}" type="slidenum">
              <a:rPr lang="sl-SI" smtClean="0"/>
              <a:t>‹#›</a:t>
            </a:fld>
            <a:endParaRPr lang="sl-SI"/>
          </a:p>
        </p:txBody>
      </p:sp>
    </p:spTree>
    <p:extLst>
      <p:ext uri="{BB962C8B-B14F-4D97-AF65-F5344CB8AC3E}">
        <p14:creationId xmlns:p14="http://schemas.microsoft.com/office/powerpoint/2010/main" val="2533188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navpičnega besedila 2"/>
          <p:cNvSpPr>
            <a:spLocks noGrp="1"/>
          </p:cNvSpPr>
          <p:nvPr>
            <p:ph type="body" orient="vert" idx="1"/>
          </p:nvPr>
        </p:nvSpPr>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10"/>
          </p:nvPr>
        </p:nvSpPr>
        <p:spPr/>
        <p:txBody>
          <a:bodyPr/>
          <a:lstStyle/>
          <a:p>
            <a:fld id="{E1156D90-E715-44E8-86AD-7E185AD84818}" type="datetimeFigureOut">
              <a:rPr lang="sl-SI" smtClean="0"/>
              <a:t>5. 04. 2022</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13B9AE2C-561B-47C2-912F-EEED585B88DD}" type="slidenum">
              <a:rPr lang="sl-SI" smtClean="0"/>
              <a:t>‹#›</a:t>
            </a:fld>
            <a:endParaRPr lang="sl-SI"/>
          </a:p>
        </p:txBody>
      </p:sp>
    </p:spTree>
    <p:extLst>
      <p:ext uri="{BB962C8B-B14F-4D97-AF65-F5344CB8AC3E}">
        <p14:creationId xmlns:p14="http://schemas.microsoft.com/office/powerpoint/2010/main" val="2371837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8724900" y="365125"/>
            <a:ext cx="2628900" cy="5811838"/>
          </a:xfrm>
        </p:spPr>
        <p:txBody>
          <a:bodyPr vert="eaVert"/>
          <a:lstStyle/>
          <a:p>
            <a:r>
              <a:rPr lang="sl-SI"/>
              <a:t>Uredite slog naslova matrice</a:t>
            </a:r>
          </a:p>
        </p:txBody>
      </p:sp>
      <p:sp>
        <p:nvSpPr>
          <p:cNvPr id="3" name="Označba mesta navpičnega besedila 2"/>
          <p:cNvSpPr>
            <a:spLocks noGrp="1"/>
          </p:cNvSpPr>
          <p:nvPr>
            <p:ph type="body" orient="vert" idx="1"/>
          </p:nvPr>
        </p:nvSpPr>
        <p:spPr>
          <a:xfrm>
            <a:off x="838200" y="365125"/>
            <a:ext cx="7734300" cy="5811838"/>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10"/>
          </p:nvPr>
        </p:nvSpPr>
        <p:spPr/>
        <p:txBody>
          <a:bodyPr/>
          <a:lstStyle/>
          <a:p>
            <a:fld id="{E1156D90-E715-44E8-86AD-7E185AD84818}" type="datetimeFigureOut">
              <a:rPr lang="sl-SI" smtClean="0"/>
              <a:t>5. 04. 2022</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13B9AE2C-561B-47C2-912F-EEED585B88DD}" type="slidenum">
              <a:rPr lang="sl-SI" smtClean="0"/>
              <a:t>‹#›</a:t>
            </a:fld>
            <a:endParaRPr lang="sl-SI"/>
          </a:p>
        </p:txBody>
      </p:sp>
    </p:spTree>
    <p:extLst>
      <p:ext uri="{BB962C8B-B14F-4D97-AF65-F5344CB8AC3E}">
        <p14:creationId xmlns:p14="http://schemas.microsoft.com/office/powerpoint/2010/main" val="9697793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Naslovni diapozitiv">
    <p:spTree>
      <p:nvGrpSpPr>
        <p:cNvPr id="1" name=""/>
        <p:cNvGrpSpPr/>
        <p:nvPr/>
      </p:nvGrpSpPr>
      <p:grpSpPr>
        <a:xfrm>
          <a:off x="0" y="0"/>
          <a:ext cx="0" cy="0"/>
          <a:chOff x="0" y="0"/>
          <a:chExt cx="0" cy="0"/>
        </a:xfrm>
      </p:grpSpPr>
      <p:sp>
        <p:nvSpPr>
          <p:cNvPr id="8" name="Pravokotni trikotnik 7"/>
          <p:cNvSpPr/>
          <p:nvPr userDrawn="1"/>
        </p:nvSpPr>
        <p:spPr>
          <a:xfrm rot="5400000">
            <a:off x="2801099" y="-2457993"/>
            <a:ext cx="6858003" cy="12192001"/>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9" name="Pravokotni trikotnik 8"/>
          <p:cNvSpPr/>
          <p:nvPr userDrawn="1"/>
        </p:nvSpPr>
        <p:spPr>
          <a:xfrm rot="16200000">
            <a:off x="2666997" y="-2666999"/>
            <a:ext cx="6858002" cy="12192000"/>
          </a:xfrm>
          <a:prstGeom prst="rtTriangle">
            <a:avLst/>
          </a:prstGeom>
          <a:gradFill>
            <a:gsLst>
              <a:gs pos="58000">
                <a:srgbClr val="C1BFBF"/>
              </a:gs>
              <a:gs pos="86000">
                <a:srgbClr val="A8A7A7"/>
              </a:gs>
              <a:gs pos="3000">
                <a:schemeClr val="bg2">
                  <a:lumMod val="90000"/>
                  <a:alpha val="7000"/>
                </a:schemeClr>
              </a:gs>
              <a:gs pos="100000">
                <a:schemeClr val="tx1">
                  <a:lumMod val="50000"/>
                  <a:lumOff val="5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10" name="Naslov 9"/>
          <p:cNvSpPr>
            <a:spLocks noGrp="1"/>
          </p:cNvSpPr>
          <p:nvPr>
            <p:ph type="title"/>
          </p:nvPr>
        </p:nvSpPr>
        <p:spPr>
          <a:xfrm>
            <a:off x="739875" y="928975"/>
            <a:ext cx="10515600" cy="1325563"/>
          </a:xfrm>
        </p:spPr>
        <p:txBody>
          <a:bodyPr/>
          <a:lstStyle/>
          <a:p>
            <a:r>
              <a:rPr lang="sl-SI"/>
              <a:t>Uredite slog naslova matrice</a:t>
            </a:r>
          </a:p>
        </p:txBody>
      </p:sp>
      <p:pic>
        <p:nvPicPr>
          <p:cNvPr id="5" name="Slika 4"/>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8944" y="209006"/>
            <a:ext cx="1801896" cy="615285"/>
          </a:xfrm>
          <a:prstGeom prst="rect">
            <a:avLst/>
          </a:prstGeom>
          <a:noFill/>
          <a:ln>
            <a:noFill/>
          </a:ln>
        </p:spPr>
      </p:pic>
      <p:pic>
        <p:nvPicPr>
          <p:cNvPr id="6" name="Slika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190885" y="79084"/>
            <a:ext cx="2549039" cy="615286"/>
          </a:xfrm>
          <a:prstGeom prst="rect">
            <a:avLst/>
          </a:prstGeom>
        </p:spPr>
      </p:pic>
      <p:pic>
        <p:nvPicPr>
          <p:cNvPr id="7" name="Slika 6" descr="C:\Users\koperckal\AppData\Local\Microsoft\Windows\INetCache\Content.Word\SL Financira Evropska unija_POS.PNG"/>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953931" y="104322"/>
            <a:ext cx="1807845" cy="545038"/>
          </a:xfrm>
          <a:prstGeom prst="rect">
            <a:avLst/>
          </a:prstGeom>
          <a:solidFill>
            <a:prstClr val="white"/>
          </a:solidFill>
          <a:ln>
            <a:noFill/>
          </a:ln>
        </p:spPr>
      </p:pic>
    </p:spTree>
    <p:extLst>
      <p:ext uri="{BB962C8B-B14F-4D97-AF65-F5344CB8AC3E}">
        <p14:creationId xmlns:p14="http://schemas.microsoft.com/office/powerpoint/2010/main" val="2321495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ostavitev po mer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datuma 2"/>
          <p:cNvSpPr>
            <a:spLocks noGrp="1"/>
          </p:cNvSpPr>
          <p:nvPr>
            <p:ph type="dt" sz="half" idx="10"/>
          </p:nvPr>
        </p:nvSpPr>
        <p:spPr/>
        <p:txBody>
          <a:bodyPr/>
          <a:lstStyle/>
          <a:p>
            <a:fld id="{05C7F347-4AE3-475B-B161-4449003BE365}" type="datetimeFigureOut">
              <a:rPr lang="sl-SI" smtClean="0"/>
              <a:t>5. 04. 2022</a:t>
            </a:fld>
            <a:endParaRPr lang="sl-SI"/>
          </a:p>
        </p:txBody>
      </p:sp>
      <p:sp>
        <p:nvSpPr>
          <p:cNvPr id="4" name="Označba mesta noge 3"/>
          <p:cNvSpPr>
            <a:spLocks noGrp="1"/>
          </p:cNvSpPr>
          <p:nvPr>
            <p:ph type="ftr" sz="quarter" idx="11"/>
          </p:nvPr>
        </p:nvSpPr>
        <p:spPr/>
        <p:txBody>
          <a:bodyPr/>
          <a:lstStyle/>
          <a:p>
            <a:endParaRPr lang="sl-SI"/>
          </a:p>
        </p:txBody>
      </p:sp>
      <p:sp>
        <p:nvSpPr>
          <p:cNvPr id="5" name="Označba mesta številke diapozitiva 4"/>
          <p:cNvSpPr>
            <a:spLocks noGrp="1"/>
          </p:cNvSpPr>
          <p:nvPr>
            <p:ph type="sldNum" sz="quarter" idx="12"/>
          </p:nvPr>
        </p:nvSpPr>
        <p:spPr/>
        <p:txBody>
          <a:bodyPr/>
          <a:lstStyle/>
          <a:p>
            <a:fld id="{430D438B-A263-47C3-8491-D44A56575080}" type="slidenum">
              <a:rPr lang="sl-SI" smtClean="0"/>
              <a:t>‹#›</a:t>
            </a:fld>
            <a:endParaRPr lang="sl-SI"/>
          </a:p>
        </p:txBody>
      </p:sp>
    </p:spTree>
    <p:extLst>
      <p:ext uri="{BB962C8B-B14F-4D97-AF65-F5344CB8AC3E}">
        <p14:creationId xmlns:p14="http://schemas.microsoft.com/office/powerpoint/2010/main" val="1736488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vsebine 2"/>
          <p:cNvSpPr>
            <a:spLocks noGrp="1"/>
          </p:cNvSpPr>
          <p:nvPr>
            <p:ph idx="1"/>
          </p:nvPr>
        </p:nvSpPr>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10"/>
          </p:nvPr>
        </p:nvSpPr>
        <p:spPr/>
        <p:txBody>
          <a:bodyPr/>
          <a:lstStyle/>
          <a:p>
            <a:fld id="{E1156D90-E715-44E8-86AD-7E185AD84818}" type="datetimeFigureOut">
              <a:rPr lang="sl-SI" smtClean="0"/>
              <a:t>5. 04. 2022</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13B9AE2C-561B-47C2-912F-EEED585B88DD}" type="slidenum">
              <a:rPr lang="sl-SI" smtClean="0"/>
              <a:t>‹#›</a:t>
            </a:fld>
            <a:endParaRPr lang="sl-SI"/>
          </a:p>
        </p:txBody>
      </p:sp>
    </p:spTree>
    <p:extLst>
      <p:ext uri="{BB962C8B-B14F-4D97-AF65-F5344CB8AC3E}">
        <p14:creationId xmlns:p14="http://schemas.microsoft.com/office/powerpoint/2010/main" val="3846276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sl-SI"/>
              <a:t>Uredite slog naslova matrice</a:t>
            </a:r>
          </a:p>
        </p:txBody>
      </p:sp>
      <p:sp>
        <p:nvSpPr>
          <p:cNvPr id="3" name="Označba mesta besedil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a:t>Uredite sloge besedila matrice</a:t>
            </a:r>
          </a:p>
        </p:txBody>
      </p:sp>
      <p:sp>
        <p:nvSpPr>
          <p:cNvPr id="4" name="Označba mesta datuma 3"/>
          <p:cNvSpPr>
            <a:spLocks noGrp="1"/>
          </p:cNvSpPr>
          <p:nvPr>
            <p:ph type="dt" sz="half" idx="10"/>
          </p:nvPr>
        </p:nvSpPr>
        <p:spPr/>
        <p:txBody>
          <a:bodyPr/>
          <a:lstStyle/>
          <a:p>
            <a:fld id="{E1156D90-E715-44E8-86AD-7E185AD84818}" type="datetimeFigureOut">
              <a:rPr lang="sl-SI" smtClean="0"/>
              <a:t>5. 04. 2022</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13B9AE2C-561B-47C2-912F-EEED585B88DD}" type="slidenum">
              <a:rPr lang="sl-SI" smtClean="0"/>
              <a:t>‹#›</a:t>
            </a:fld>
            <a:endParaRPr lang="sl-SI"/>
          </a:p>
        </p:txBody>
      </p:sp>
    </p:spTree>
    <p:extLst>
      <p:ext uri="{BB962C8B-B14F-4D97-AF65-F5344CB8AC3E}">
        <p14:creationId xmlns:p14="http://schemas.microsoft.com/office/powerpoint/2010/main" val="1509960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vsebine 2"/>
          <p:cNvSpPr>
            <a:spLocks noGrp="1"/>
          </p:cNvSpPr>
          <p:nvPr>
            <p:ph sz="half" idx="1"/>
          </p:nvPr>
        </p:nvSpPr>
        <p:spPr>
          <a:xfrm>
            <a:off x="838200" y="1825625"/>
            <a:ext cx="5181600" cy="435133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vsebine 3"/>
          <p:cNvSpPr>
            <a:spLocks noGrp="1"/>
          </p:cNvSpPr>
          <p:nvPr>
            <p:ph sz="half" idx="2"/>
          </p:nvPr>
        </p:nvSpPr>
        <p:spPr>
          <a:xfrm>
            <a:off x="6172200" y="1825625"/>
            <a:ext cx="5181600" cy="435133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datuma 4"/>
          <p:cNvSpPr>
            <a:spLocks noGrp="1"/>
          </p:cNvSpPr>
          <p:nvPr>
            <p:ph type="dt" sz="half" idx="10"/>
          </p:nvPr>
        </p:nvSpPr>
        <p:spPr/>
        <p:txBody>
          <a:bodyPr/>
          <a:lstStyle/>
          <a:p>
            <a:fld id="{E1156D90-E715-44E8-86AD-7E185AD84818}" type="datetimeFigureOut">
              <a:rPr lang="sl-SI" smtClean="0"/>
              <a:t>5. 04. 2022</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13B9AE2C-561B-47C2-912F-EEED585B88DD}" type="slidenum">
              <a:rPr lang="sl-SI" smtClean="0"/>
              <a:t>‹#›</a:t>
            </a:fld>
            <a:endParaRPr lang="sl-SI"/>
          </a:p>
        </p:txBody>
      </p:sp>
    </p:spTree>
    <p:extLst>
      <p:ext uri="{BB962C8B-B14F-4D97-AF65-F5344CB8AC3E}">
        <p14:creationId xmlns:p14="http://schemas.microsoft.com/office/powerpoint/2010/main" val="1847783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sl-SI"/>
              <a:t>Uredite slog naslova matrice</a:t>
            </a:r>
          </a:p>
        </p:txBody>
      </p:sp>
      <p:sp>
        <p:nvSpPr>
          <p:cNvPr id="3" name="Označba mesta besedil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4" name="Označba mesta vsebine 3"/>
          <p:cNvSpPr>
            <a:spLocks noGrp="1"/>
          </p:cNvSpPr>
          <p:nvPr>
            <p:ph sz="half" idx="2"/>
          </p:nvPr>
        </p:nvSpPr>
        <p:spPr>
          <a:xfrm>
            <a:off x="839788" y="2505075"/>
            <a:ext cx="5157787" cy="368458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besedil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6" name="Označba mesta vsebine 5"/>
          <p:cNvSpPr>
            <a:spLocks noGrp="1"/>
          </p:cNvSpPr>
          <p:nvPr>
            <p:ph sz="quarter" idx="4"/>
          </p:nvPr>
        </p:nvSpPr>
        <p:spPr>
          <a:xfrm>
            <a:off x="6172200" y="2505075"/>
            <a:ext cx="5183188" cy="368458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7" name="Označba mesta datuma 6"/>
          <p:cNvSpPr>
            <a:spLocks noGrp="1"/>
          </p:cNvSpPr>
          <p:nvPr>
            <p:ph type="dt" sz="half" idx="10"/>
          </p:nvPr>
        </p:nvSpPr>
        <p:spPr/>
        <p:txBody>
          <a:bodyPr/>
          <a:lstStyle/>
          <a:p>
            <a:fld id="{E1156D90-E715-44E8-86AD-7E185AD84818}" type="datetimeFigureOut">
              <a:rPr lang="sl-SI" smtClean="0"/>
              <a:t>5. 04. 2022</a:t>
            </a:fld>
            <a:endParaRPr lang="sl-SI"/>
          </a:p>
        </p:txBody>
      </p:sp>
      <p:sp>
        <p:nvSpPr>
          <p:cNvPr id="8" name="Označba mesta noge 7"/>
          <p:cNvSpPr>
            <a:spLocks noGrp="1"/>
          </p:cNvSpPr>
          <p:nvPr>
            <p:ph type="ftr" sz="quarter" idx="11"/>
          </p:nvPr>
        </p:nvSpPr>
        <p:spPr/>
        <p:txBody>
          <a:bodyPr/>
          <a:lstStyle/>
          <a:p>
            <a:endParaRPr lang="sl-SI"/>
          </a:p>
        </p:txBody>
      </p:sp>
      <p:sp>
        <p:nvSpPr>
          <p:cNvPr id="9" name="Označba mesta številke diapozitiva 8"/>
          <p:cNvSpPr>
            <a:spLocks noGrp="1"/>
          </p:cNvSpPr>
          <p:nvPr>
            <p:ph type="sldNum" sz="quarter" idx="12"/>
          </p:nvPr>
        </p:nvSpPr>
        <p:spPr/>
        <p:txBody>
          <a:bodyPr/>
          <a:lstStyle/>
          <a:p>
            <a:fld id="{13B9AE2C-561B-47C2-912F-EEED585B88DD}" type="slidenum">
              <a:rPr lang="sl-SI" smtClean="0"/>
              <a:t>‹#›</a:t>
            </a:fld>
            <a:endParaRPr lang="sl-SI"/>
          </a:p>
        </p:txBody>
      </p:sp>
    </p:spTree>
    <p:extLst>
      <p:ext uri="{BB962C8B-B14F-4D97-AF65-F5344CB8AC3E}">
        <p14:creationId xmlns:p14="http://schemas.microsoft.com/office/powerpoint/2010/main" val="2210203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datuma 2"/>
          <p:cNvSpPr>
            <a:spLocks noGrp="1"/>
          </p:cNvSpPr>
          <p:nvPr>
            <p:ph type="dt" sz="half" idx="10"/>
          </p:nvPr>
        </p:nvSpPr>
        <p:spPr/>
        <p:txBody>
          <a:bodyPr/>
          <a:lstStyle/>
          <a:p>
            <a:fld id="{E1156D90-E715-44E8-86AD-7E185AD84818}" type="datetimeFigureOut">
              <a:rPr lang="sl-SI" smtClean="0"/>
              <a:t>5. 04. 2022</a:t>
            </a:fld>
            <a:endParaRPr lang="sl-SI"/>
          </a:p>
        </p:txBody>
      </p:sp>
      <p:sp>
        <p:nvSpPr>
          <p:cNvPr id="4" name="Označba mesta noge 3"/>
          <p:cNvSpPr>
            <a:spLocks noGrp="1"/>
          </p:cNvSpPr>
          <p:nvPr>
            <p:ph type="ftr" sz="quarter" idx="11"/>
          </p:nvPr>
        </p:nvSpPr>
        <p:spPr/>
        <p:txBody>
          <a:bodyPr/>
          <a:lstStyle/>
          <a:p>
            <a:endParaRPr lang="sl-SI"/>
          </a:p>
        </p:txBody>
      </p:sp>
      <p:sp>
        <p:nvSpPr>
          <p:cNvPr id="5" name="Označba mesta številke diapozitiva 4"/>
          <p:cNvSpPr>
            <a:spLocks noGrp="1"/>
          </p:cNvSpPr>
          <p:nvPr>
            <p:ph type="sldNum" sz="quarter" idx="12"/>
          </p:nvPr>
        </p:nvSpPr>
        <p:spPr/>
        <p:txBody>
          <a:bodyPr/>
          <a:lstStyle/>
          <a:p>
            <a:fld id="{13B9AE2C-561B-47C2-912F-EEED585B88DD}" type="slidenum">
              <a:rPr lang="sl-SI" smtClean="0"/>
              <a:t>‹#›</a:t>
            </a:fld>
            <a:endParaRPr lang="sl-SI"/>
          </a:p>
        </p:txBody>
      </p:sp>
    </p:spTree>
    <p:extLst>
      <p:ext uri="{BB962C8B-B14F-4D97-AF65-F5344CB8AC3E}">
        <p14:creationId xmlns:p14="http://schemas.microsoft.com/office/powerpoint/2010/main" val="3120405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p:cNvSpPr>
            <a:spLocks noGrp="1"/>
          </p:cNvSpPr>
          <p:nvPr>
            <p:ph type="dt" sz="half" idx="10"/>
          </p:nvPr>
        </p:nvSpPr>
        <p:spPr/>
        <p:txBody>
          <a:bodyPr/>
          <a:lstStyle/>
          <a:p>
            <a:fld id="{E1156D90-E715-44E8-86AD-7E185AD84818}" type="datetimeFigureOut">
              <a:rPr lang="sl-SI" smtClean="0"/>
              <a:t>5. 04. 2022</a:t>
            </a:fld>
            <a:endParaRPr lang="sl-SI"/>
          </a:p>
        </p:txBody>
      </p:sp>
      <p:sp>
        <p:nvSpPr>
          <p:cNvPr id="3" name="Označba mesta noge 2"/>
          <p:cNvSpPr>
            <a:spLocks noGrp="1"/>
          </p:cNvSpPr>
          <p:nvPr>
            <p:ph type="ftr" sz="quarter" idx="11"/>
          </p:nvPr>
        </p:nvSpPr>
        <p:spPr/>
        <p:txBody>
          <a:bodyPr/>
          <a:lstStyle/>
          <a:p>
            <a:endParaRPr lang="sl-SI"/>
          </a:p>
        </p:txBody>
      </p:sp>
      <p:sp>
        <p:nvSpPr>
          <p:cNvPr id="4" name="Označba mesta številke diapozitiva 3"/>
          <p:cNvSpPr>
            <a:spLocks noGrp="1"/>
          </p:cNvSpPr>
          <p:nvPr>
            <p:ph type="sldNum" sz="quarter" idx="12"/>
          </p:nvPr>
        </p:nvSpPr>
        <p:spPr/>
        <p:txBody>
          <a:bodyPr/>
          <a:lstStyle/>
          <a:p>
            <a:fld id="{13B9AE2C-561B-47C2-912F-EEED585B88DD}" type="slidenum">
              <a:rPr lang="sl-SI" smtClean="0"/>
              <a:t>‹#›</a:t>
            </a:fld>
            <a:endParaRPr lang="sl-SI"/>
          </a:p>
        </p:txBody>
      </p:sp>
    </p:spTree>
    <p:extLst>
      <p:ext uri="{BB962C8B-B14F-4D97-AF65-F5344CB8AC3E}">
        <p14:creationId xmlns:p14="http://schemas.microsoft.com/office/powerpoint/2010/main" val="340653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a:t>Uredite slog naslova matrice</a:t>
            </a:r>
          </a:p>
        </p:txBody>
      </p:sp>
      <p:sp>
        <p:nvSpPr>
          <p:cNvPr id="3" name="Označba mesta vsebin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Označba mesta datuma 4"/>
          <p:cNvSpPr>
            <a:spLocks noGrp="1"/>
          </p:cNvSpPr>
          <p:nvPr>
            <p:ph type="dt" sz="half" idx="10"/>
          </p:nvPr>
        </p:nvSpPr>
        <p:spPr/>
        <p:txBody>
          <a:bodyPr/>
          <a:lstStyle/>
          <a:p>
            <a:fld id="{E1156D90-E715-44E8-86AD-7E185AD84818}" type="datetimeFigureOut">
              <a:rPr lang="sl-SI" smtClean="0"/>
              <a:t>5. 04. 2022</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13B9AE2C-561B-47C2-912F-EEED585B88DD}" type="slidenum">
              <a:rPr lang="sl-SI" smtClean="0"/>
              <a:t>‹#›</a:t>
            </a:fld>
            <a:endParaRPr lang="sl-SI"/>
          </a:p>
        </p:txBody>
      </p:sp>
    </p:spTree>
    <p:extLst>
      <p:ext uri="{BB962C8B-B14F-4D97-AF65-F5344CB8AC3E}">
        <p14:creationId xmlns:p14="http://schemas.microsoft.com/office/powerpoint/2010/main" val="1534748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a:t>Uredite slog naslova matrice</a:t>
            </a:r>
          </a:p>
        </p:txBody>
      </p:sp>
      <p:sp>
        <p:nvSpPr>
          <p:cNvPr id="3" name="Označba mesta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Označba mesta datuma 4"/>
          <p:cNvSpPr>
            <a:spLocks noGrp="1"/>
          </p:cNvSpPr>
          <p:nvPr>
            <p:ph type="dt" sz="half" idx="10"/>
          </p:nvPr>
        </p:nvSpPr>
        <p:spPr/>
        <p:txBody>
          <a:bodyPr/>
          <a:lstStyle/>
          <a:p>
            <a:fld id="{E1156D90-E715-44E8-86AD-7E185AD84818}" type="datetimeFigureOut">
              <a:rPr lang="sl-SI" smtClean="0"/>
              <a:t>5. 04. 2022</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13B9AE2C-561B-47C2-912F-EEED585B88DD}" type="slidenum">
              <a:rPr lang="sl-SI" smtClean="0"/>
              <a:t>‹#›</a:t>
            </a:fld>
            <a:endParaRPr lang="sl-SI"/>
          </a:p>
        </p:txBody>
      </p:sp>
    </p:spTree>
    <p:extLst>
      <p:ext uri="{BB962C8B-B14F-4D97-AF65-F5344CB8AC3E}">
        <p14:creationId xmlns:p14="http://schemas.microsoft.com/office/powerpoint/2010/main" val="3114252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značba mesta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a:t>Uredite slog naslova matrice</a:t>
            </a:r>
          </a:p>
        </p:txBody>
      </p:sp>
      <p:sp>
        <p:nvSpPr>
          <p:cNvPr id="3" name="Označba mesta besedil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156D90-E715-44E8-86AD-7E185AD84818}" type="datetimeFigureOut">
              <a:rPr lang="sl-SI" smtClean="0"/>
              <a:t>5. 04. 2022</a:t>
            </a:fld>
            <a:endParaRPr lang="sl-SI"/>
          </a:p>
        </p:txBody>
      </p:sp>
      <p:sp>
        <p:nvSpPr>
          <p:cNvPr id="5" name="Označba mesta no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B9AE2C-561B-47C2-912F-EEED585B88DD}" type="slidenum">
              <a:rPr lang="sl-SI" smtClean="0"/>
              <a:t>‹#›</a:t>
            </a:fld>
            <a:endParaRPr lang="sl-SI"/>
          </a:p>
        </p:txBody>
      </p:sp>
    </p:spTree>
    <p:extLst>
      <p:ext uri="{BB962C8B-B14F-4D97-AF65-F5344CB8AC3E}">
        <p14:creationId xmlns:p14="http://schemas.microsoft.com/office/powerpoint/2010/main" val="136668617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60"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hyperlink" Target="https://www.spiritslovenia.si/razpis/386" TargetMode="Externa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hyperlink" Target="https://www.gov.si/zbirke/javne-objave/jr-digit-noo/" TargetMode="Externa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hyperlink" Target="https://podjetniskisklad.si/sl/razpisi?view=tender&amp;id=149" TargetMode="External"/><Relationship Id="rId2" Type="http://schemas.openxmlformats.org/officeDocument/2006/relationships/hyperlink" Target="https://www.gov.si/zbirke/javne-objave/javni-razpis-za-sofinanciranje-zacetnih-investicij-v-podporo-investicijam-za-vecjo-produktivnost-konkurencnost-odpornost-in-dekarbonizacijo-gospodarstva-na-obmejnih-problemskih-obmocjih" TargetMode="Externa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hyperlink" Target="https://www.gov.si/zbirke/javne-objave/?date=&amp;titleref=&amp;publisher%5B%5D=25&amp;type"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hyperlink" Target="https://www.gov.si/zbirke/javne-objave/javni-razpis-za-spodbujanje-vecje-predelave-lesa-za-hitrejsi-prehod-v-podnebno-nevtralno-druzbo-noo-les/" TargetMode="Externa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hyperlink" Target="https://www.gov.si/zbirke/javne-objave/javni-razpis-za-sofinanciranje-vlaganj-v-javno-in-skupno-turisticno-infrastrukturo-in-naravne-znamenitosti-v-turisticnih-destinacijah/"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s://www.gov.si/zbirke/javne-objave/javni-razpis-za-spodbujanje-ponovne-vzpostavitve-letalske-povezljivosti-slovenije-v-letu-2022/" TargetMode="External"/><Relationship Id="rId2" Type="http://schemas.openxmlformats.org/officeDocument/2006/relationships/hyperlink" Target="https://www.gov.si/zbirke/javne-objave/javni-razpis-za-spodbujanje-uvajanja-okoljskih-in-trajnostnih-znakov-za-turisticne-nastanitve-in-gostinske-ponudnike-3/"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hyperlink" Target="https://www.spiritslovenia.si/razpis/319" TargetMode="External"/><Relationship Id="rId2" Type="http://schemas.openxmlformats.org/officeDocument/2006/relationships/hyperlink" Target="https://podjetniskisklad.si/sl/razpisi?view=tender&amp;id=148" TargetMode="Externa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hyperlink" Target="https://www.spiritslovenia.si/razpisi/2018-11-16-javni-razpis-za-sofinanciranje-individualnih-nastopov-podjetij-na-mednarodnih-sejmih-v-tujini-v-letih-2019-2022" TargetMode="Externa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spiritslovenia.si/razpis/376" TargetMode="Externa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www.gov.si/zbirke/javne-objave/javni-razpis-za-dodeljevanje-spodbud-v-okviru-iniciative-eureka-2022/" TargetMode="External"/><Relationship Id="rId2" Type="http://schemas.openxmlformats.org/officeDocument/2006/relationships/hyperlink" Target="https://www.spiritslovenia.si/razpis/382"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739874" y="928975"/>
            <a:ext cx="10675377" cy="3132662"/>
          </a:xfrm>
        </p:spPr>
        <p:txBody>
          <a:bodyPr>
            <a:normAutofit/>
          </a:bodyPr>
          <a:lstStyle/>
          <a:p>
            <a:pPr algn="ctr"/>
            <a:br>
              <a:rPr lang="sl-SI" b="1" dirty="0">
                <a:effectLst>
                  <a:outerShdw blurRad="38100" dist="38100" dir="2700000" algn="tl">
                    <a:srgbClr val="000000">
                      <a:alpha val="43137"/>
                    </a:srgbClr>
                  </a:outerShdw>
                </a:effectLst>
              </a:rPr>
            </a:br>
            <a:r>
              <a:rPr lang="sl-SI" b="1" dirty="0">
                <a:effectLst>
                  <a:outerShdw blurRad="38100" dist="38100" dir="2700000" algn="tl">
                    <a:srgbClr val="000000">
                      <a:alpha val="43137"/>
                    </a:srgbClr>
                  </a:outerShdw>
                </a:effectLst>
              </a:rPr>
              <a:t>Razvojne spodbude  </a:t>
            </a:r>
            <a:br>
              <a:rPr lang="sl-SI" b="1" dirty="0">
                <a:effectLst>
                  <a:outerShdw blurRad="38100" dist="38100" dir="2700000" algn="tl">
                    <a:srgbClr val="000000">
                      <a:alpha val="43137"/>
                    </a:srgbClr>
                  </a:outerShdw>
                </a:effectLst>
              </a:rPr>
            </a:br>
            <a:r>
              <a:rPr lang="sl-SI" b="1" dirty="0">
                <a:effectLst>
                  <a:outerShdw blurRad="38100" dist="38100" dir="2700000" algn="tl">
                    <a:srgbClr val="000000">
                      <a:alpha val="43137"/>
                    </a:srgbClr>
                  </a:outerShdw>
                </a:effectLst>
              </a:rPr>
              <a:t>Ministrstva za gospodarski razvoj in tehnologijo  v 2022</a:t>
            </a:r>
            <a:endParaRPr lang="sl-SI" dirty="0"/>
          </a:p>
        </p:txBody>
      </p:sp>
      <p:sp>
        <p:nvSpPr>
          <p:cNvPr id="3" name="Pravokotnik 2"/>
          <p:cNvSpPr/>
          <p:nvPr/>
        </p:nvSpPr>
        <p:spPr>
          <a:xfrm>
            <a:off x="835742" y="5544235"/>
            <a:ext cx="6096000" cy="954107"/>
          </a:xfrm>
          <a:prstGeom prst="rect">
            <a:avLst/>
          </a:prstGeom>
        </p:spPr>
        <p:txBody>
          <a:bodyPr>
            <a:spAutoFit/>
          </a:bodyPr>
          <a:lstStyle/>
          <a:p>
            <a:r>
              <a:rPr lang="sl-SI" sz="2800" dirty="0"/>
              <a:t>Sibil Klančar, </a:t>
            </a:r>
            <a:br>
              <a:rPr lang="sl-SI" sz="2800" dirty="0"/>
            </a:br>
            <a:r>
              <a:rPr lang="sl-SI" sz="2800" dirty="0"/>
              <a:t>Vodja službe za razvojna sredstva</a:t>
            </a:r>
          </a:p>
        </p:txBody>
      </p:sp>
    </p:spTree>
    <p:extLst>
      <p:ext uri="{BB962C8B-B14F-4D97-AF65-F5344CB8AC3E}">
        <p14:creationId xmlns:p14="http://schemas.microsoft.com/office/powerpoint/2010/main" val="14560466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avokotnik 2"/>
          <p:cNvSpPr/>
          <p:nvPr/>
        </p:nvSpPr>
        <p:spPr>
          <a:xfrm>
            <a:off x="538716" y="876435"/>
            <a:ext cx="3643424" cy="2622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l-SI" b="1" dirty="0">
                <a:solidFill>
                  <a:srgbClr val="FF0000"/>
                </a:solidFill>
                <a:effectLst>
                  <a:outerShdw blurRad="38100" dist="38100" dir="2700000" algn="tl">
                    <a:srgbClr val="000000">
                      <a:alpha val="43137"/>
                    </a:srgbClr>
                  </a:outerShdw>
                </a:effectLst>
              </a:rPr>
              <a:t>Investicije za večjo produktivnost  </a:t>
            </a:r>
            <a:endParaRPr lang="sl-SI" dirty="0">
              <a:solidFill>
                <a:srgbClr val="FF0000"/>
              </a:solidFill>
              <a:effectLst>
                <a:outerShdw blurRad="38100" dist="38100" dir="2700000" algn="tl">
                  <a:srgbClr val="000000">
                    <a:alpha val="43137"/>
                  </a:srgbClr>
                </a:outerShdw>
              </a:effectLst>
            </a:endParaRPr>
          </a:p>
        </p:txBody>
      </p:sp>
      <p:sp>
        <p:nvSpPr>
          <p:cNvPr id="4" name="Pravokotnik 3"/>
          <p:cNvSpPr/>
          <p:nvPr/>
        </p:nvSpPr>
        <p:spPr>
          <a:xfrm>
            <a:off x="283534" y="1277598"/>
            <a:ext cx="11064949" cy="5326843"/>
          </a:xfrm>
          <a:prstGeom prst="rect">
            <a:avLst/>
          </a:prstGeom>
        </p:spPr>
        <p:txBody>
          <a:bodyPr wrap="square">
            <a:spAutoFit/>
          </a:bodyPr>
          <a:lstStyle/>
          <a:p>
            <a:pPr lvl="0" algn="just">
              <a:spcAft>
                <a:spcPts val="600"/>
              </a:spcAft>
            </a:pPr>
            <a:r>
              <a:rPr lang="sl-SI" sz="1600" b="1" dirty="0">
                <a:solidFill>
                  <a:srgbClr val="2F5496"/>
                </a:solidFill>
                <a:ea typeface="Calibri" panose="020F0502020204030204" pitchFamily="34" charset="0"/>
              </a:rPr>
              <a:t>11. </a:t>
            </a:r>
            <a:r>
              <a:rPr lang="x-none" sz="1600" b="1" dirty="0">
                <a:solidFill>
                  <a:srgbClr val="2F5496"/>
                </a:solidFill>
                <a:ea typeface="Calibri" panose="020F0502020204030204" pitchFamily="34" charset="0"/>
              </a:rPr>
              <a:t>Javni razpis za spodbujanje investicij (Zakon o spodbujanju investicij – ZSInv)</a:t>
            </a:r>
            <a:r>
              <a:rPr lang="sl-SI" sz="1600" b="1" dirty="0">
                <a:solidFill>
                  <a:srgbClr val="2F5496"/>
                </a:solidFill>
                <a:ea typeface="Calibri" panose="020F0502020204030204" pitchFamily="34" charset="0"/>
              </a:rPr>
              <a:t>  - NOO</a:t>
            </a:r>
          </a:p>
          <a:p>
            <a:pPr marL="408940" indent="-228600" algn="just">
              <a:spcAft>
                <a:spcPts val="600"/>
              </a:spcAft>
            </a:pPr>
            <a:r>
              <a:rPr lang="sl-SI" sz="1400" b="1" dirty="0">
                <a:solidFill>
                  <a:srgbClr val="70AD47"/>
                </a:solidFill>
                <a:ea typeface="Calibri" panose="020F0502020204030204" pitchFamily="34" charset="0"/>
              </a:rPr>
              <a:t>   </a:t>
            </a:r>
            <a:r>
              <a:rPr lang="x-none" sz="1400" b="1" dirty="0">
                <a:solidFill>
                  <a:srgbClr val="70AD47"/>
                </a:solidFill>
                <a:ea typeface="Calibri" panose="020F0502020204030204" pitchFamily="34" charset="0"/>
              </a:rPr>
              <a:t>Objavljen: </a:t>
            </a:r>
            <a:r>
              <a:rPr lang="sl-SI" sz="1400" dirty="0">
                <a:solidFill>
                  <a:srgbClr val="000000"/>
                </a:solidFill>
                <a:ea typeface="Calibri" panose="020F0502020204030204" pitchFamily="34" charset="0"/>
              </a:rPr>
              <a:t>18</a:t>
            </a:r>
            <a:r>
              <a:rPr lang="x-none" sz="1400" dirty="0">
                <a:solidFill>
                  <a:srgbClr val="000000"/>
                </a:solidFill>
                <a:ea typeface="Calibri" panose="020F0502020204030204" pitchFamily="34" charset="0"/>
              </a:rPr>
              <a:t>. </a:t>
            </a:r>
            <a:r>
              <a:rPr lang="sl-SI" sz="1400" dirty="0">
                <a:solidFill>
                  <a:srgbClr val="000000"/>
                </a:solidFill>
                <a:ea typeface="Calibri" panose="020F0502020204030204" pitchFamily="34" charset="0"/>
              </a:rPr>
              <a:t>3</a:t>
            </a:r>
            <a:r>
              <a:rPr lang="x-none" sz="1400" dirty="0">
                <a:solidFill>
                  <a:srgbClr val="000000"/>
                </a:solidFill>
                <a:ea typeface="Calibri" panose="020F0502020204030204" pitchFamily="34" charset="0"/>
              </a:rPr>
              <a:t>. 2022</a:t>
            </a:r>
            <a:r>
              <a:rPr lang="x-none" sz="1400" b="1" dirty="0">
                <a:solidFill>
                  <a:srgbClr val="000000"/>
                </a:solidFill>
                <a:ea typeface="Calibri" panose="020F0502020204030204" pitchFamily="34" charset="0"/>
              </a:rPr>
              <a:t>, </a:t>
            </a:r>
            <a:r>
              <a:rPr lang="x-none" sz="1400" b="1" dirty="0">
                <a:solidFill>
                  <a:srgbClr val="70AD47"/>
                </a:solidFill>
                <a:ea typeface="Calibri" panose="020F0502020204030204" pitchFamily="34" charset="0"/>
              </a:rPr>
              <a:t>rok za oddajo vlog: </a:t>
            </a:r>
            <a:r>
              <a:rPr lang="sl-SI" sz="1400" dirty="0">
                <a:solidFill>
                  <a:srgbClr val="000000"/>
                </a:solidFill>
                <a:ea typeface="Calibri" panose="020F0502020204030204" pitchFamily="34" charset="0"/>
              </a:rPr>
              <a:t>22. 4. 2022, do 12.00 ure in 1. 10. 2022, do 12.00 ure.</a:t>
            </a:r>
            <a:endParaRPr lang="sl-SI" sz="1400" b="1" dirty="0">
              <a:solidFill>
                <a:srgbClr val="2F5496"/>
              </a:solidFill>
              <a:ea typeface="Calibri" panose="020F0502020204030204" pitchFamily="34" charset="0"/>
            </a:endParaRPr>
          </a:p>
          <a:p>
            <a:pPr algn="just">
              <a:lnSpc>
                <a:spcPct val="106000"/>
              </a:lnSpc>
              <a:spcAft>
                <a:spcPts val="600"/>
              </a:spcAft>
            </a:pPr>
            <a:r>
              <a:rPr lang="sl-SI" sz="1400" b="1" dirty="0">
                <a:solidFill>
                  <a:srgbClr val="000000"/>
                </a:solidFill>
                <a:ea typeface="Calibri" panose="020F0502020204030204" pitchFamily="34" charset="0"/>
                <a:cs typeface="Times New Roman" panose="02020603050405020304" pitchFamily="18" charset="0"/>
              </a:rPr>
              <a:t>Namen: </a:t>
            </a:r>
            <a:r>
              <a:rPr lang="sl-SI" sz="1400" dirty="0">
                <a:solidFill>
                  <a:srgbClr val="000000"/>
                </a:solidFill>
                <a:ea typeface="Calibri" panose="020F0502020204030204" pitchFamily="34" charset="0"/>
                <a:cs typeface="Times New Roman" panose="02020603050405020304" pitchFamily="18" charset="0"/>
              </a:rPr>
              <a:t>spodbuditi gospodarske družbe k trajnostno naravnanim investicijam z vlaganji v  naprednejšo tehnologijo in avtomatizacijo poslovnih procesov, ki bodo prispevale k </a:t>
            </a:r>
            <a:r>
              <a:rPr lang="sl-SI" sz="1400" dirty="0" err="1">
                <a:solidFill>
                  <a:srgbClr val="000000"/>
                </a:solidFill>
                <a:ea typeface="Calibri" panose="020F0502020204030204" pitchFamily="34" charset="0"/>
                <a:cs typeface="Times New Roman" panose="02020603050405020304" pitchFamily="18" charset="0"/>
              </a:rPr>
              <a:t>dekarbonizaciji</a:t>
            </a:r>
            <a:r>
              <a:rPr lang="sl-SI" sz="1400" dirty="0">
                <a:solidFill>
                  <a:srgbClr val="000000"/>
                </a:solidFill>
                <a:ea typeface="Calibri" panose="020F0502020204030204" pitchFamily="34" charset="0"/>
                <a:cs typeface="Times New Roman" panose="02020603050405020304" pitchFamily="18" charset="0"/>
              </a:rPr>
              <a:t> ter zelenemu in digitalnemu prehodu ter dolgoročno omogočile večjo produktivnost gospodarske družbe, boljše okrevanje, odpornost, rast in konkurenčnost gospodarstva.  </a:t>
            </a:r>
            <a:endParaRPr lang="sl-SI" sz="1400" dirty="0">
              <a:ea typeface="Calibri" panose="020F0502020204030204" pitchFamily="34" charset="0"/>
              <a:cs typeface="Times New Roman" panose="02020603050405020304" pitchFamily="18" charset="0"/>
            </a:endParaRPr>
          </a:p>
          <a:p>
            <a:pPr algn="just">
              <a:lnSpc>
                <a:spcPct val="106000"/>
              </a:lnSpc>
              <a:spcAft>
                <a:spcPts val="600"/>
              </a:spcAft>
            </a:pPr>
            <a:r>
              <a:rPr lang="sl-SI" sz="1400" b="1" dirty="0">
                <a:solidFill>
                  <a:srgbClr val="000000"/>
                </a:solidFill>
                <a:ea typeface="Calibri" panose="020F0502020204030204" pitchFamily="34" charset="0"/>
                <a:cs typeface="Times New Roman" panose="02020603050405020304" pitchFamily="18" charset="0"/>
              </a:rPr>
              <a:t>Upravičeni stroški: </a:t>
            </a:r>
            <a:r>
              <a:rPr lang="sl-SI" sz="1400" dirty="0">
                <a:solidFill>
                  <a:srgbClr val="000000"/>
                </a:solidFill>
                <a:ea typeface="Calibri" panose="020F0502020204030204" pitchFamily="34" charset="0"/>
                <a:cs typeface="Times New Roman" panose="02020603050405020304" pitchFamily="18" charset="0"/>
              </a:rPr>
              <a:t>stroški gradnje (pripravljalna in zemeljska dela, gradbena dela, strojne in elektro instalacije, zunanja ureditev…), stroški nakupa opredmetenih osnovnih sredstev (zemljišča, zgradbe, stroji in oprema), stroški nakupa neopredmetenih osnovnih sredstev, ki nimajo fizične ali finančne oblike, pomenijo prenos tehnologije z nakupom patentnih pravic, licenc, blagovnih znamk, strokovnega znanja ali druge intelektualne lastnine, stroški transporta, montaže in zagona strojev ter opreme. </a:t>
            </a:r>
            <a:endParaRPr lang="sl-SI" sz="1400" dirty="0">
              <a:ea typeface="Calibri" panose="020F0502020204030204" pitchFamily="34" charset="0"/>
              <a:cs typeface="Times New Roman" panose="02020603050405020304" pitchFamily="18" charset="0"/>
            </a:endParaRPr>
          </a:p>
          <a:p>
            <a:pPr algn="just">
              <a:lnSpc>
                <a:spcPct val="106000"/>
              </a:lnSpc>
              <a:spcAft>
                <a:spcPts val="600"/>
              </a:spcAft>
            </a:pPr>
            <a:r>
              <a:rPr lang="sl-SI" sz="1400" b="1" dirty="0">
                <a:solidFill>
                  <a:srgbClr val="000000"/>
                </a:solidFill>
                <a:ea typeface="Calibri" panose="020F0502020204030204" pitchFamily="34" charset="0"/>
                <a:cs typeface="Times New Roman" panose="02020603050405020304" pitchFamily="18" charset="0"/>
              </a:rPr>
              <a:t>Upravičenci:</a:t>
            </a:r>
            <a:r>
              <a:rPr lang="sl-SI" sz="1400" dirty="0">
                <a:solidFill>
                  <a:srgbClr val="000000"/>
                </a:solidFill>
                <a:ea typeface="Calibri" panose="020F0502020204030204" pitchFamily="34" charset="0"/>
                <a:cs typeface="Times New Roman" panose="02020603050405020304" pitchFamily="18" charset="0"/>
              </a:rPr>
              <a:t> MSP in velika podjetja</a:t>
            </a:r>
            <a:endParaRPr lang="sl-SI" sz="1400" dirty="0">
              <a:ea typeface="Calibri" panose="020F0502020204030204" pitchFamily="34" charset="0"/>
              <a:cs typeface="Times New Roman" panose="02020603050405020304" pitchFamily="18" charset="0"/>
            </a:endParaRPr>
          </a:p>
          <a:p>
            <a:pPr algn="just">
              <a:lnSpc>
                <a:spcPct val="106000"/>
              </a:lnSpc>
              <a:spcAft>
                <a:spcPts val="600"/>
              </a:spcAft>
            </a:pPr>
            <a:r>
              <a:rPr lang="sl-SI" sz="1400" b="1" dirty="0">
                <a:solidFill>
                  <a:srgbClr val="000000"/>
                </a:solidFill>
                <a:ea typeface="Calibri" panose="020F0502020204030204" pitchFamily="34" charset="0"/>
                <a:cs typeface="Times New Roman" panose="02020603050405020304" pitchFamily="18" charset="0"/>
              </a:rPr>
              <a:t>Razpisana vrednost: </a:t>
            </a:r>
            <a:r>
              <a:rPr lang="sl-SI" sz="1400" dirty="0">
                <a:solidFill>
                  <a:srgbClr val="000000"/>
                </a:solidFill>
                <a:ea typeface="Calibri" panose="020F0502020204030204" pitchFamily="34" charset="0"/>
                <a:cs typeface="Times New Roman" panose="02020603050405020304" pitchFamily="18" charset="0"/>
              </a:rPr>
              <a:t>88,5 milijona EUR</a:t>
            </a:r>
            <a:endParaRPr lang="sl-SI" sz="1400" dirty="0">
              <a:ea typeface="Calibri" panose="020F0502020204030204" pitchFamily="34" charset="0"/>
              <a:cs typeface="Times New Roman" panose="02020603050405020304" pitchFamily="18" charset="0"/>
            </a:endParaRPr>
          </a:p>
          <a:p>
            <a:pPr algn="just">
              <a:lnSpc>
                <a:spcPct val="106000"/>
              </a:lnSpc>
              <a:spcAft>
                <a:spcPts val="600"/>
              </a:spcAft>
            </a:pPr>
            <a:r>
              <a:rPr lang="sl-SI" sz="1400" b="1" dirty="0">
                <a:solidFill>
                  <a:srgbClr val="000000"/>
                </a:solidFill>
                <a:ea typeface="Calibri" panose="020F0502020204030204" pitchFamily="34" charset="0"/>
                <a:cs typeface="Times New Roman" panose="02020603050405020304" pitchFamily="18" charset="0"/>
              </a:rPr>
              <a:t>Višina sofinanciranja: </a:t>
            </a:r>
            <a:r>
              <a:rPr lang="sl-SI" sz="1400" dirty="0">
                <a:solidFill>
                  <a:srgbClr val="000000"/>
                </a:solidFill>
                <a:ea typeface="Calibri" panose="020F0502020204030204" pitchFamily="34" charset="0"/>
                <a:cs typeface="Times New Roman" panose="02020603050405020304" pitchFamily="18" charset="0"/>
              </a:rPr>
              <a:t>sofinanciranje se izvaja po dveh shemah državnih pomoči in sicer sofinanciranje sledi novi karti regionalne državne pomoči za obdobje 2022 do 2027, skladno s katero se delež sofinanciranja lahko giblje med 15% in 50% upravičenih stroškov, v odvisnosti od velikosti podjetja in od lokacije investicije. Predvidena pa je tudi uporaba naložbene sheme za MSP na območju belih lis (to so območja, ki niso upravičena po karti regionalne državne pomoči), kjer je sofinanciranje lahko do 10% oz. do 20% upravičenih stroškov, v odvisnosti od velikosti podjetja</a:t>
            </a:r>
            <a:endParaRPr lang="sl-SI" sz="1400" dirty="0">
              <a:ea typeface="Calibri" panose="020F0502020204030204" pitchFamily="34" charset="0"/>
              <a:cs typeface="Times New Roman" panose="02020603050405020304" pitchFamily="18" charset="0"/>
            </a:endParaRPr>
          </a:p>
          <a:p>
            <a:pPr algn="just">
              <a:lnSpc>
                <a:spcPct val="106000"/>
              </a:lnSpc>
              <a:spcAft>
                <a:spcPts val="600"/>
              </a:spcAft>
            </a:pPr>
            <a:r>
              <a:rPr lang="sl-SI" sz="1400" b="1" dirty="0">
                <a:solidFill>
                  <a:srgbClr val="000000"/>
                </a:solidFill>
                <a:ea typeface="Calibri" panose="020F0502020204030204" pitchFamily="34" charset="0"/>
                <a:cs typeface="Times New Roman" panose="02020603050405020304" pitchFamily="18" charset="0"/>
              </a:rPr>
              <a:t>Obdobje upravičenosti stroškov: </a:t>
            </a:r>
            <a:r>
              <a:rPr lang="sl-SI" sz="1400" dirty="0">
                <a:solidFill>
                  <a:srgbClr val="000000"/>
                </a:solidFill>
                <a:ea typeface="Calibri" panose="020F0502020204030204" pitchFamily="34" charset="0"/>
                <a:cs typeface="Times New Roman" panose="02020603050405020304" pitchFamily="18" charset="0"/>
              </a:rPr>
              <a:t>Obdobje upravičenosti stroškov in izdatkov je 36 mesecev od začetka izvajanja investicije vendar se investicija mora začeti izvajati najkasneje v roku šestih mesecev po sklenitvi pogodbe o </a:t>
            </a:r>
            <a:r>
              <a:rPr lang="sl-SI" sz="1400" dirty="0" err="1">
                <a:solidFill>
                  <a:srgbClr val="000000"/>
                </a:solidFill>
                <a:ea typeface="Calibri" panose="020F0502020204030204" pitchFamily="34" charset="0"/>
                <a:cs typeface="Times New Roman" panose="02020603050405020304" pitchFamily="18" charset="0"/>
              </a:rPr>
              <a:t>dodelitvisubvencije</a:t>
            </a:r>
            <a:r>
              <a:rPr lang="sl-SI" sz="1400" dirty="0">
                <a:solidFill>
                  <a:srgbClr val="000000"/>
                </a:solidFill>
                <a:ea typeface="Calibri" panose="020F0502020204030204" pitchFamily="34" charset="0"/>
                <a:cs typeface="Times New Roman" panose="02020603050405020304" pitchFamily="18" charset="0"/>
              </a:rPr>
              <a:t>. Zadnji rok za zaključek investicije je najkasneje do 31. 3. 2026.</a:t>
            </a:r>
            <a:endParaRPr lang="sl-SI" sz="1400" dirty="0">
              <a:ea typeface="Calibri" panose="020F0502020204030204" pitchFamily="34" charset="0"/>
              <a:cs typeface="Times New Roman" panose="02020603050405020304" pitchFamily="18" charset="0"/>
            </a:endParaRPr>
          </a:p>
          <a:p>
            <a:pPr algn="just">
              <a:lnSpc>
                <a:spcPct val="106000"/>
              </a:lnSpc>
              <a:spcAft>
                <a:spcPts val="600"/>
              </a:spcAft>
            </a:pPr>
            <a:r>
              <a:rPr lang="sl-SI" sz="1400" b="1" dirty="0">
                <a:solidFill>
                  <a:srgbClr val="000000"/>
                </a:solidFill>
                <a:ea typeface="Calibri" panose="020F0502020204030204" pitchFamily="34" charset="0"/>
                <a:cs typeface="Times New Roman" panose="02020603050405020304" pitchFamily="18" charset="0"/>
              </a:rPr>
              <a:t>Izvajalec:</a:t>
            </a:r>
            <a:r>
              <a:rPr lang="sl-SI" sz="1400" dirty="0">
                <a:solidFill>
                  <a:srgbClr val="000000"/>
                </a:solidFill>
                <a:ea typeface="Calibri" panose="020F0502020204030204" pitchFamily="34" charset="0"/>
                <a:cs typeface="Times New Roman" panose="02020603050405020304" pitchFamily="18" charset="0"/>
              </a:rPr>
              <a:t> SPIRIT</a:t>
            </a:r>
            <a:endParaRPr lang="sl-SI" sz="1400" dirty="0">
              <a:ea typeface="Calibri" panose="020F0502020204030204" pitchFamily="34" charset="0"/>
              <a:cs typeface="Times New Roman" panose="02020603050405020304" pitchFamily="18" charset="0"/>
            </a:endParaRPr>
          </a:p>
          <a:p>
            <a:pPr algn="just">
              <a:lnSpc>
                <a:spcPct val="106000"/>
              </a:lnSpc>
              <a:spcAft>
                <a:spcPts val="600"/>
              </a:spcAft>
            </a:pPr>
            <a:r>
              <a:rPr lang="sl-SI" sz="1400" b="1" dirty="0">
                <a:solidFill>
                  <a:srgbClr val="000000"/>
                </a:solidFill>
                <a:ea typeface="Calibri" panose="020F0502020204030204" pitchFamily="34" charset="0"/>
                <a:cs typeface="Times New Roman" panose="02020603050405020304" pitchFamily="18" charset="0"/>
              </a:rPr>
              <a:t>Več o razpisu:</a:t>
            </a:r>
            <a:r>
              <a:rPr lang="sl-SI" sz="1400" dirty="0">
                <a:solidFill>
                  <a:srgbClr val="000000"/>
                </a:solidFill>
                <a:ea typeface="Calibri" panose="020F0502020204030204" pitchFamily="34" charset="0"/>
                <a:cs typeface="Times New Roman" panose="02020603050405020304" pitchFamily="18" charset="0"/>
              </a:rPr>
              <a:t> </a:t>
            </a:r>
            <a:r>
              <a:rPr lang="sl-SI" sz="1400" u="sng" dirty="0">
                <a:solidFill>
                  <a:srgbClr val="0000FF"/>
                </a:solidFill>
                <a:ea typeface="Calibri" panose="020F0502020204030204" pitchFamily="34" charset="0"/>
                <a:cs typeface="Times New Roman" panose="02020603050405020304" pitchFamily="18" charset="0"/>
                <a:hlinkClick r:id="rId2"/>
              </a:rPr>
              <a:t>https://www.spiritslovenia.si/razpis/386</a:t>
            </a:r>
            <a:endParaRPr lang="sl-SI" sz="14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15007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avokotnik 3"/>
          <p:cNvSpPr/>
          <p:nvPr/>
        </p:nvSpPr>
        <p:spPr>
          <a:xfrm>
            <a:off x="609598" y="918965"/>
            <a:ext cx="2176131" cy="2622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l-SI" b="1" dirty="0">
                <a:solidFill>
                  <a:srgbClr val="FF0000"/>
                </a:solidFill>
                <a:effectLst>
                  <a:outerShdw blurRad="38100" dist="38100" dir="2700000" algn="tl">
                    <a:srgbClr val="000000">
                      <a:alpha val="43137"/>
                    </a:srgbClr>
                  </a:outerShdw>
                </a:effectLst>
              </a:rPr>
              <a:t>Digitalizacija podjetij</a:t>
            </a:r>
            <a:endParaRPr lang="sl-SI" dirty="0">
              <a:solidFill>
                <a:srgbClr val="FF0000"/>
              </a:solidFill>
              <a:effectLst>
                <a:outerShdw blurRad="38100" dist="38100" dir="2700000" algn="tl">
                  <a:srgbClr val="000000">
                    <a:alpha val="43137"/>
                  </a:srgbClr>
                </a:outerShdw>
              </a:effectLst>
            </a:endParaRPr>
          </a:p>
        </p:txBody>
      </p:sp>
      <p:sp>
        <p:nvSpPr>
          <p:cNvPr id="5" name="Pravokotnik 4"/>
          <p:cNvSpPr/>
          <p:nvPr/>
        </p:nvSpPr>
        <p:spPr>
          <a:xfrm>
            <a:off x="184297" y="1444513"/>
            <a:ext cx="11298866" cy="5088765"/>
          </a:xfrm>
          <a:prstGeom prst="rect">
            <a:avLst/>
          </a:prstGeom>
        </p:spPr>
        <p:txBody>
          <a:bodyPr wrap="square">
            <a:spAutoFit/>
          </a:bodyPr>
          <a:lstStyle/>
          <a:p>
            <a:pPr lvl="0" algn="just">
              <a:spcAft>
                <a:spcPts val="600"/>
              </a:spcAft>
            </a:pPr>
            <a:r>
              <a:rPr lang="sl-SI" sz="1600" b="1" dirty="0">
                <a:solidFill>
                  <a:srgbClr val="2F5496"/>
                </a:solidFill>
                <a:ea typeface="Calibri" panose="020F0502020204030204" pitchFamily="34" charset="0"/>
              </a:rPr>
              <a:t>12. </a:t>
            </a:r>
            <a:r>
              <a:rPr lang="x-none" sz="1600" b="1" dirty="0">
                <a:solidFill>
                  <a:srgbClr val="2F5496"/>
                </a:solidFill>
                <a:ea typeface="Calibri" panose="020F0502020204030204" pitchFamily="34" charset="0"/>
              </a:rPr>
              <a:t>Javni razpis za digitalno transformacijo podjetij</a:t>
            </a:r>
            <a:r>
              <a:rPr lang="sl-SI" sz="1600" b="1" dirty="0">
                <a:solidFill>
                  <a:srgbClr val="2F5496"/>
                </a:solidFill>
                <a:ea typeface="Calibri" panose="020F0502020204030204" pitchFamily="34" charset="0"/>
              </a:rPr>
              <a:t> - NOO</a:t>
            </a:r>
          </a:p>
          <a:p>
            <a:pPr marL="408940" indent="-228600" algn="just">
              <a:spcAft>
                <a:spcPts val="600"/>
              </a:spcAft>
            </a:pPr>
            <a:r>
              <a:rPr lang="x-none" sz="1400" b="1" dirty="0">
                <a:solidFill>
                  <a:srgbClr val="70AD47"/>
                </a:solidFill>
                <a:ea typeface="Calibri" panose="020F0502020204030204" pitchFamily="34" charset="0"/>
              </a:rPr>
              <a:t>Objavljen: </a:t>
            </a:r>
            <a:r>
              <a:rPr lang="sl-SI" sz="1400" dirty="0">
                <a:solidFill>
                  <a:srgbClr val="000000"/>
                </a:solidFill>
                <a:ea typeface="Calibri" panose="020F0502020204030204" pitchFamily="34" charset="0"/>
              </a:rPr>
              <a:t>18</a:t>
            </a:r>
            <a:r>
              <a:rPr lang="x-none" sz="1400" dirty="0">
                <a:solidFill>
                  <a:srgbClr val="000000"/>
                </a:solidFill>
                <a:ea typeface="Calibri" panose="020F0502020204030204" pitchFamily="34" charset="0"/>
              </a:rPr>
              <a:t>. </a:t>
            </a:r>
            <a:r>
              <a:rPr lang="sl-SI" sz="1400" dirty="0">
                <a:solidFill>
                  <a:srgbClr val="000000"/>
                </a:solidFill>
                <a:ea typeface="Calibri" panose="020F0502020204030204" pitchFamily="34" charset="0"/>
              </a:rPr>
              <a:t>3</a:t>
            </a:r>
            <a:r>
              <a:rPr lang="x-none" sz="1400" dirty="0">
                <a:solidFill>
                  <a:srgbClr val="000000"/>
                </a:solidFill>
                <a:ea typeface="Calibri" panose="020F0502020204030204" pitchFamily="34" charset="0"/>
              </a:rPr>
              <a:t>. 2022</a:t>
            </a:r>
            <a:r>
              <a:rPr lang="x-none" sz="1400" b="1" dirty="0">
                <a:solidFill>
                  <a:srgbClr val="000000"/>
                </a:solidFill>
                <a:ea typeface="Calibri" panose="020F0502020204030204" pitchFamily="34" charset="0"/>
              </a:rPr>
              <a:t>, </a:t>
            </a:r>
            <a:r>
              <a:rPr lang="x-none" sz="1400" b="1" dirty="0">
                <a:solidFill>
                  <a:srgbClr val="70AD47"/>
                </a:solidFill>
                <a:ea typeface="Calibri" panose="020F0502020204030204" pitchFamily="34" charset="0"/>
              </a:rPr>
              <a:t>rok za oddajo vlog: </a:t>
            </a:r>
            <a:r>
              <a:rPr lang="sl-SI" sz="1400" dirty="0">
                <a:solidFill>
                  <a:srgbClr val="000000"/>
                </a:solidFill>
                <a:ea typeface="Calibri" panose="020F0502020204030204" pitchFamily="34" charset="0"/>
              </a:rPr>
              <a:t>28. 4. 2022</a:t>
            </a:r>
            <a:endParaRPr lang="sl-SI" sz="1400" b="1" dirty="0">
              <a:solidFill>
                <a:srgbClr val="2F5496"/>
              </a:solidFill>
              <a:ea typeface="Calibri" panose="020F0502020204030204" pitchFamily="34" charset="0"/>
            </a:endParaRPr>
          </a:p>
          <a:p>
            <a:pPr algn="just">
              <a:lnSpc>
                <a:spcPct val="106000"/>
              </a:lnSpc>
              <a:spcAft>
                <a:spcPts val="600"/>
              </a:spcAft>
            </a:pPr>
            <a:r>
              <a:rPr lang="sl-SI" sz="1400" b="1" dirty="0">
                <a:solidFill>
                  <a:srgbClr val="000000"/>
                </a:solidFill>
                <a:ea typeface="Calibri" panose="020F0502020204030204" pitchFamily="34" charset="0"/>
                <a:cs typeface="Times New Roman" panose="02020603050405020304" pitchFamily="18" charset="0"/>
              </a:rPr>
              <a:t>Namen:</a:t>
            </a:r>
            <a:r>
              <a:rPr lang="sl-SI" sz="1400" dirty="0">
                <a:solidFill>
                  <a:srgbClr val="000000"/>
                </a:solidFill>
                <a:ea typeface="Calibri" panose="020F0502020204030204" pitchFamily="34" charset="0"/>
                <a:cs typeface="Times New Roman" panose="02020603050405020304" pitchFamily="18" charset="0"/>
              </a:rPr>
              <a:t> spodbuditi gospodarstvo (velika podjetja, ki delujejo v konzorcijih z </a:t>
            </a:r>
            <a:r>
              <a:rPr lang="sl-SI" sz="1400" dirty="0" err="1">
                <a:solidFill>
                  <a:srgbClr val="000000"/>
                </a:solidFill>
                <a:ea typeface="Calibri" panose="020F0502020204030204" pitchFamily="34" charset="0"/>
                <a:cs typeface="Times New Roman" panose="02020603050405020304" pitchFamily="18" charset="0"/>
              </a:rPr>
              <a:t>mikro</a:t>
            </a:r>
            <a:r>
              <a:rPr lang="sl-SI" sz="1400" dirty="0">
                <a:solidFill>
                  <a:srgbClr val="000000"/>
                </a:solidFill>
                <a:ea typeface="Calibri" panose="020F0502020204030204" pitchFamily="34" charset="0"/>
                <a:cs typeface="Times New Roman" panose="02020603050405020304" pitchFamily="18" charset="0"/>
              </a:rPr>
              <a:t>, malimi in srednje velikimi podjetji) k celoviti digitalni preobrazbi poslovanja ali k digitalni preobrazbi posameznih poslovnih funkcij, s pomočjo uporabe naprednih digitalnih tehnologij, s čimer se bo vplivalo na: dvig in rast produktivnosti, optimizacijo in znižanje proizvodnih stroškov in stroškov izvajanja storitev ter poslovanja, večjo konkurenčnost in bolj odprt trg ter večje možnosti komercializacije inovativnih rešitev.</a:t>
            </a:r>
            <a:endParaRPr lang="sl-SI" sz="1400" dirty="0">
              <a:ea typeface="Calibri" panose="020F0502020204030204" pitchFamily="34" charset="0"/>
              <a:cs typeface="Times New Roman" panose="02020603050405020304" pitchFamily="18" charset="0"/>
            </a:endParaRPr>
          </a:p>
          <a:p>
            <a:pPr algn="just">
              <a:lnSpc>
                <a:spcPct val="106000"/>
              </a:lnSpc>
              <a:spcAft>
                <a:spcPts val="600"/>
              </a:spcAft>
            </a:pPr>
            <a:r>
              <a:rPr lang="sl-SI" sz="1400" b="1" dirty="0">
                <a:solidFill>
                  <a:srgbClr val="000000"/>
                </a:solidFill>
                <a:ea typeface="Calibri" panose="020F0502020204030204" pitchFamily="34" charset="0"/>
                <a:cs typeface="Times New Roman" panose="02020603050405020304" pitchFamily="18" charset="0"/>
              </a:rPr>
              <a:t>Upravičeni stroški</a:t>
            </a:r>
            <a:r>
              <a:rPr lang="sl-SI" sz="1400" dirty="0">
                <a:solidFill>
                  <a:srgbClr val="000000"/>
                </a:solidFill>
                <a:ea typeface="Calibri" panose="020F0502020204030204" pitchFamily="34" charset="0"/>
                <a:cs typeface="Times New Roman" panose="02020603050405020304" pitchFamily="18" charset="0"/>
              </a:rPr>
              <a:t>: stroški priprave digitalne strategije, stroški nakupa opreme (opredmetena, neopredmetena sredstva), stroški materiala in opreme, potrebne za prilagoditev osnovnih sredstev, stroški plač in zunanjih izvajalcev, posredni stroški</a:t>
            </a:r>
            <a:endParaRPr lang="sl-SI" sz="1400" dirty="0">
              <a:ea typeface="Calibri" panose="020F0502020204030204" pitchFamily="34" charset="0"/>
              <a:cs typeface="Times New Roman" panose="02020603050405020304" pitchFamily="18" charset="0"/>
            </a:endParaRPr>
          </a:p>
          <a:p>
            <a:pPr algn="just">
              <a:lnSpc>
                <a:spcPct val="106000"/>
              </a:lnSpc>
              <a:spcAft>
                <a:spcPts val="600"/>
              </a:spcAft>
            </a:pPr>
            <a:r>
              <a:rPr lang="sl-SI" sz="1400" b="1" dirty="0">
                <a:solidFill>
                  <a:srgbClr val="000000"/>
                </a:solidFill>
                <a:ea typeface="Calibri" panose="020F0502020204030204" pitchFamily="34" charset="0"/>
                <a:cs typeface="Times New Roman" panose="02020603050405020304" pitchFamily="18" charset="0"/>
              </a:rPr>
              <a:t>Upravičenci:</a:t>
            </a:r>
            <a:r>
              <a:rPr lang="sl-SI" sz="1400" dirty="0">
                <a:solidFill>
                  <a:srgbClr val="000000"/>
                </a:solidFill>
                <a:ea typeface="Calibri" panose="020F0502020204030204" pitchFamily="34" charset="0"/>
                <a:cs typeface="Times New Roman" panose="02020603050405020304" pitchFamily="18" charset="0"/>
              </a:rPr>
              <a:t> velika podjetja v konzorcijih z </a:t>
            </a:r>
            <a:r>
              <a:rPr lang="sl-SI" sz="1400" dirty="0" err="1">
                <a:solidFill>
                  <a:srgbClr val="000000"/>
                </a:solidFill>
                <a:ea typeface="Calibri" panose="020F0502020204030204" pitchFamily="34" charset="0"/>
                <a:cs typeface="Times New Roman" panose="02020603050405020304" pitchFamily="18" charset="0"/>
              </a:rPr>
              <a:t>mikro</a:t>
            </a:r>
            <a:r>
              <a:rPr lang="sl-SI" sz="1400" dirty="0">
                <a:solidFill>
                  <a:srgbClr val="000000"/>
                </a:solidFill>
                <a:ea typeface="Calibri" panose="020F0502020204030204" pitchFamily="34" charset="0"/>
                <a:cs typeface="Times New Roman" panose="02020603050405020304" pitchFamily="18" charset="0"/>
              </a:rPr>
              <a:t>, malimi in srednje velikimi podjetji (vključno inovativnimi start-up in scale-up podjetji)</a:t>
            </a:r>
            <a:endParaRPr lang="sl-SI" sz="1400" dirty="0">
              <a:ea typeface="Calibri" panose="020F0502020204030204" pitchFamily="34" charset="0"/>
              <a:cs typeface="Times New Roman" panose="02020603050405020304" pitchFamily="18" charset="0"/>
            </a:endParaRPr>
          </a:p>
          <a:p>
            <a:pPr algn="just">
              <a:lnSpc>
                <a:spcPct val="106000"/>
              </a:lnSpc>
              <a:spcAft>
                <a:spcPts val="600"/>
              </a:spcAft>
            </a:pPr>
            <a:r>
              <a:rPr lang="sl-SI" sz="1400" b="1" dirty="0">
                <a:solidFill>
                  <a:srgbClr val="000000"/>
                </a:solidFill>
                <a:ea typeface="Calibri" panose="020F0502020204030204" pitchFamily="34" charset="0"/>
                <a:cs typeface="Times New Roman" panose="02020603050405020304" pitchFamily="18" charset="0"/>
              </a:rPr>
              <a:t>Razpisana vrednost:</a:t>
            </a:r>
            <a:r>
              <a:rPr lang="sl-SI" sz="1400" dirty="0">
                <a:solidFill>
                  <a:srgbClr val="000000"/>
                </a:solidFill>
                <a:ea typeface="Calibri" panose="020F0502020204030204" pitchFamily="34" charset="0"/>
                <a:cs typeface="Times New Roman" panose="02020603050405020304" pitchFamily="18" charset="0"/>
              </a:rPr>
              <a:t> 44 milijonov EUR</a:t>
            </a:r>
            <a:endParaRPr lang="sl-SI" sz="1400" dirty="0">
              <a:ea typeface="Calibri" panose="020F0502020204030204" pitchFamily="34" charset="0"/>
              <a:cs typeface="Times New Roman" panose="02020603050405020304" pitchFamily="18" charset="0"/>
            </a:endParaRPr>
          </a:p>
          <a:p>
            <a:pPr algn="just">
              <a:lnSpc>
                <a:spcPct val="106000"/>
              </a:lnSpc>
              <a:spcAft>
                <a:spcPts val="600"/>
              </a:spcAft>
            </a:pPr>
            <a:r>
              <a:rPr lang="sl-SI" sz="1400" b="1" dirty="0">
                <a:solidFill>
                  <a:srgbClr val="000000"/>
                </a:solidFill>
                <a:ea typeface="Calibri" panose="020F0502020204030204" pitchFamily="34" charset="0"/>
                <a:cs typeface="Times New Roman" panose="02020603050405020304" pitchFamily="18" charset="0"/>
              </a:rPr>
              <a:t>Višina sofinanciranja:</a:t>
            </a:r>
            <a:r>
              <a:rPr lang="sl-SI" sz="1400" dirty="0">
                <a:solidFill>
                  <a:srgbClr val="000000"/>
                </a:solidFill>
                <a:ea typeface="Calibri" panose="020F0502020204030204" pitchFamily="34" charset="0"/>
                <a:cs typeface="Times New Roman" panose="02020603050405020304" pitchFamily="18" charset="0"/>
              </a:rPr>
              <a:t> Različna intenzivnost sofinanciranja glede na posamezne upravičene stroške, v navezavi s shemo državne ali de </a:t>
            </a:r>
            <a:r>
              <a:rPr lang="sl-SI" sz="1400" dirty="0" err="1">
                <a:solidFill>
                  <a:srgbClr val="000000"/>
                </a:solidFill>
                <a:ea typeface="Calibri" panose="020F0502020204030204" pitchFamily="34" charset="0"/>
                <a:cs typeface="Times New Roman" panose="02020603050405020304" pitchFamily="18" charset="0"/>
              </a:rPr>
              <a:t>minimis</a:t>
            </a:r>
            <a:r>
              <a:rPr lang="sl-SI" sz="1400" dirty="0">
                <a:solidFill>
                  <a:srgbClr val="000000"/>
                </a:solidFill>
                <a:ea typeface="Calibri" panose="020F0502020204030204" pitchFamily="34" charset="0"/>
                <a:cs typeface="Times New Roman" panose="02020603050405020304" pitchFamily="18" charset="0"/>
              </a:rPr>
              <a:t> pomoči in v odvisnosti od velikosti podjetja. Predvidoma bo intenzivnost sledeča: po shemi De </a:t>
            </a:r>
            <a:r>
              <a:rPr lang="sl-SI" sz="1400" dirty="0" err="1">
                <a:solidFill>
                  <a:srgbClr val="000000"/>
                </a:solidFill>
                <a:ea typeface="Calibri" panose="020F0502020204030204" pitchFamily="34" charset="0"/>
                <a:cs typeface="Times New Roman" panose="02020603050405020304" pitchFamily="18" charset="0"/>
              </a:rPr>
              <a:t>minimis</a:t>
            </a:r>
            <a:r>
              <a:rPr lang="sl-SI" sz="1400" dirty="0">
                <a:solidFill>
                  <a:srgbClr val="000000"/>
                </a:solidFill>
                <a:ea typeface="Calibri" panose="020F0502020204030204" pitchFamily="34" charset="0"/>
                <a:cs typeface="Times New Roman" panose="02020603050405020304" pitchFamily="18" charset="0"/>
              </a:rPr>
              <a:t>: do vključno 70 % upravičenih stroškov, po shemi RRI: do vključno 60 % upravičenih stroškov glede na velikost prejemnika sredstev, po shemi iz začasnega okvira (3.13) pa do vključno 35 % upravičenih stroškov, pri čemer vrednost projekta ne sme presegati 2,2 milijona EUR / </a:t>
            </a:r>
            <a:r>
              <a:rPr lang="sl-SI" sz="1400" dirty="0" err="1">
                <a:solidFill>
                  <a:srgbClr val="000000"/>
                </a:solidFill>
                <a:ea typeface="Calibri" panose="020F0502020204030204" pitchFamily="34" charset="0"/>
                <a:cs typeface="Times New Roman" panose="02020603050405020304" pitchFamily="18" charset="0"/>
              </a:rPr>
              <a:t>konzorcijski</a:t>
            </a:r>
            <a:r>
              <a:rPr lang="sl-SI" sz="1400" dirty="0">
                <a:solidFill>
                  <a:srgbClr val="000000"/>
                </a:solidFill>
                <a:ea typeface="Calibri" panose="020F0502020204030204" pitchFamily="34" charset="0"/>
                <a:cs typeface="Times New Roman" panose="02020603050405020304" pitchFamily="18" charset="0"/>
              </a:rPr>
              <a:t> projekt</a:t>
            </a:r>
            <a:endParaRPr lang="sl-SI" sz="1400" dirty="0">
              <a:ea typeface="Calibri" panose="020F0502020204030204" pitchFamily="34" charset="0"/>
              <a:cs typeface="Times New Roman" panose="02020603050405020304" pitchFamily="18" charset="0"/>
            </a:endParaRPr>
          </a:p>
          <a:p>
            <a:pPr algn="just">
              <a:lnSpc>
                <a:spcPct val="106000"/>
              </a:lnSpc>
              <a:spcAft>
                <a:spcPts val="600"/>
              </a:spcAft>
            </a:pPr>
            <a:r>
              <a:rPr lang="sl-SI" sz="1400" b="1" dirty="0">
                <a:solidFill>
                  <a:srgbClr val="000000"/>
                </a:solidFill>
                <a:ea typeface="Calibri" panose="020F0502020204030204" pitchFamily="34" charset="0"/>
                <a:cs typeface="Times New Roman" panose="02020603050405020304" pitchFamily="18" charset="0"/>
              </a:rPr>
              <a:t>Obdobje upravičenosti stroškov:</a:t>
            </a:r>
            <a:r>
              <a:rPr lang="sl-SI" sz="1400" dirty="0">
                <a:solidFill>
                  <a:srgbClr val="000000"/>
                </a:solidFill>
                <a:ea typeface="Calibri" panose="020F0502020204030204" pitchFamily="34" charset="0"/>
                <a:cs typeface="Times New Roman" panose="02020603050405020304" pitchFamily="18" charset="0"/>
              </a:rPr>
              <a:t> od 1. 1. 2022 do 31. 12. 2024, pri čemer bo za različne faze projekta dovoljeno različno obdobje upravičenosti stroškov, v navezavi z različnimi shemami državne oz. de </a:t>
            </a:r>
            <a:r>
              <a:rPr lang="sl-SI" sz="1400" dirty="0" err="1">
                <a:solidFill>
                  <a:srgbClr val="000000"/>
                </a:solidFill>
                <a:ea typeface="Calibri" panose="020F0502020204030204" pitchFamily="34" charset="0"/>
                <a:cs typeface="Times New Roman" panose="02020603050405020304" pitchFamily="18" charset="0"/>
              </a:rPr>
              <a:t>minimis</a:t>
            </a:r>
            <a:r>
              <a:rPr lang="sl-SI" sz="1400" dirty="0">
                <a:solidFill>
                  <a:srgbClr val="000000"/>
                </a:solidFill>
                <a:ea typeface="Calibri" panose="020F0502020204030204" pitchFamily="34" charset="0"/>
                <a:cs typeface="Times New Roman" panose="02020603050405020304" pitchFamily="18" charset="0"/>
              </a:rPr>
              <a:t> pomoči. Za stroške priprave digitalne strategije bodo dovoljeni tudi stroški za nazaj (skladno z de </a:t>
            </a:r>
            <a:r>
              <a:rPr lang="sl-SI" sz="1400" dirty="0" err="1">
                <a:solidFill>
                  <a:srgbClr val="000000"/>
                </a:solidFill>
                <a:ea typeface="Calibri" panose="020F0502020204030204" pitchFamily="34" charset="0"/>
                <a:cs typeface="Times New Roman" panose="02020603050405020304" pitchFamily="18" charset="0"/>
              </a:rPr>
              <a:t>minimis</a:t>
            </a:r>
            <a:r>
              <a:rPr lang="sl-SI" sz="1400" dirty="0">
                <a:solidFill>
                  <a:srgbClr val="000000"/>
                </a:solidFill>
                <a:ea typeface="Calibri" panose="020F0502020204030204" pitchFamily="34" charset="0"/>
                <a:cs typeface="Times New Roman" panose="02020603050405020304" pitchFamily="18" charset="0"/>
              </a:rPr>
              <a:t> shemo)</a:t>
            </a:r>
            <a:endParaRPr lang="sl-SI" sz="1400" dirty="0">
              <a:ea typeface="Calibri" panose="020F0502020204030204" pitchFamily="34" charset="0"/>
              <a:cs typeface="Times New Roman" panose="02020603050405020304" pitchFamily="18" charset="0"/>
            </a:endParaRPr>
          </a:p>
          <a:p>
            <a:pPr algn="just">
              <a:lnSpc>
                <a:spcPct val="106000"/>
              </a:lnSpc>
              <a:spcAft>
                <a:spcPts val="600"/>
              </a:spcAft>
            </a:pPr>
            <a:r>
              <a:rPr lang="sl-SI" sz="1400" b="1" dirty="0">
                <a:solidFill>
                  <a:srgbClr val="000000"/>
                </a:solidFill>
                <a:ea typeface="Calibri" panose="020F0502020204030204" pitchFamily="34" charset="0"/>
                <a:cs typeface="Times New Roman" panose="02020603050405020304" pitchFamily="18" charset="0"/>
              </a:rPr>
              <a:t>Izvajalec:</a:t>
            </a:r>
            <a:r>
              <a:rPr lang="sl-SI" sz="1400" dirty="0">
                <a:solidFill>
                  <a:srgbClr val="000000"/>
                </a:solidFill>
                <a:ea typeface="Calibri" panose="020F0502020204030204" pitchFamily="34" charset="0"/>
                <a:cs typeface="Times New Roman" panose="02020603050405020304" pitchFamily="18" charset="0"/>
              </a:rPr>
              <a:t> MGRT</a:t>
            </a:r>
            <a:endParaRPr lang="sl-SI" sz="1400" dirty="0">
              <a:ea typeface="Calibri" panose="020F0502020204030204" pitchFamily="34" charset="0"/>
              <a:cs typeface="Times New Roman" panose="02020603050405020304" pitchFamily="18" charset="0"/>
            </a:endParaRPr>
          </a:p>
          <a:p>
            <a:pPr algn="just">
              <a:lnSpc>
                <a:spcPct val="106000"/>
              </a:lnSpc>
              <a:spcAft>
                <a:spcPts val="600"/>
              </a:spcAft>
            </a:pPr>
            <a:r>
              <a:rPr lang="sl-SI" sz="1400" b="1" dirty="0">
                <a:solidFill>
                  <a:srgbClr val="000000"/>
                </a:solidFill>
                <a:ea typeface="Calibri" panose="020F0502020204030204" pitchFamily="34" charset="0"/>
                <a:cs typeface="Times New Roman" panose="02020603050405020304" pitchFamily="18" charset="0"/>
              </a:rPr>
              <a:t>Več o razpisu: </a:t>
            </a:r>
            <a:r>
              <a:rPr lang="sl-SI" sz="1400" u="sng" dirty="0">
                <a:solidFill>
                  <a:srgbClr val="0000FF"/>
                </a:solidFill>
                <a:ea typeface="Calibri" panose="020F0502020204030204" pitchFamily="34" charset="0"/>
                <a:cs typeface="Times New Roman" panose="02020603050405020304" pitchFamily="18" charset="0"/>
                <a:hlinkClick r:id="rId2"/>
              </a:rPr>
              <a:t>https://www.gov.si/zbirke/javne-objave/jr-digit-noo/</a:t>
            </a:r>
            <a:endParaRPr lang="sl-SI" sz="1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299898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avokotnik 3"/>
          <p:cNvSpPr/>
          <p:nvPr/>
        </p:nvSpPr>
        <p:spPr>
          <a:xfrm>
            <a:off x="623776" y="876435"/>
            <a:ext cx="2176131" cy="2622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l-SI" b="1" dirty="0">
                <a:solidFill>
                  <a:srgbClr val="FF0000"/>
                </a:solidFill>
                <a:effectLst>
                  <a:outerShdw blurRad="38100" dist="38100" dir="2700000" algn="tl">
                    <a:srgbClr val="000000">
                      <a:alpha val="43137"/>
                    </a:srgbClr>
                  </a:outerShdw>
                </a:effectLst>
              </a:rPr>
              <a:t>Regionalni razvoj</a:t>
            </a:r>
            <a:endParaRPr lang="sl-SI" dirty="0">
              <a:solidFill>
                <a:srgbClr val="FF0000"/>
              </a:solidFill>
              <a:effectLst>
                <a:outerShdw blurRad="38100" dist="38100" dir="2700000" algn="tl">
                  <a:srgbClr val="000000">
                    <a:alpha val="43137"/>
                  </a:srgbClr>
                </a:outerShdw>
              </a:effectLst>
            </a:endParaRPr>
          </a:p>
        </p:txBody>
      </p:sp>
      <p:sp>
        <p:nvSpPr>
          <p:cNvPr id="5" name="Pravokotnik 4"/>
          <p:cNvSpPr/>
          <p:nvPr/>
        </p:nvSpPr>
        <p:spPr>
          <a:xfrm>
            <a:off x="160986" y="1206044"/>
            <a:ext cx="11809227" cy="5859296"/>
          </a:xfrm>
          <a:prstGeom prst="rect">
            <a:avLst/>
          </a:prstGeom>
        </p:spPr>
        <p:txBody>
          <a:bodyPr wrap="square">
            <a:spAutoFit/>
          </a:bodyPr>
          <a:lstStyle/>
          <a:p>
            <a:pPr lvl="0" algn="just"/>
            <a:r>
              <a:rPr lang="sl-SI" sz="1500" b="1" dirty="0">
                <a:solidFill>
                  <a:srgbClr val="2F5496"/>
                </a:solidFill>
                <a:ea typeface="Calibri" panose="020F0502020204030204" pitchFamily="34" charset="0"/>
              </a:rPr>
              <a:t>13. </a:t>
            </a:r>
            <a:r>
              <a:rPr lang="x-none" sz="1500" b="1" dirty="0">
                <a:solidFill>
                  <a:srgbClr val="2F5496"/>
                </a:solidFill>
                <a:ea typeface="Calibri" panose="020F0502020204030204" pitchFamily="34" charset="0"/>
              </a:rPr>
              <a:t>Javni razpis za sofinaniranje večjih začetnih invesiticij v podoporo investicijam za večjo produktivnost, konkurenčnost, odpornost in dekarbonizacijo gospodarstva na obmejnih problemskih območjih (po Zakonu o spodbujanju skladnega regionalnega razvoja – ZSRR-2)</a:t>
            </a:r>
            <a:r>
              <a:rPr lang="sl-SI" sz="1500" b="1" dirty="0">
                <a:solidFill>
                  <a:srgbClr val="2F5496"/>
                </a:solidFill>
                <a:ea typeface="Calibri" panose="020F0502020204030204" pitchFamily="34" charset="0"/>
              </a:rPr>
              <a:t> - NOO</a:t>
            </a:r>
          </a:p>
          <a:p>
            <a:pPr marL="408940" indent="-228600" algn="just"/>
            <a:r>
              <a:rPr lang="x-none" sz="1250" b="1" dirty="0">
                <a:solidFill>
                  <a:srgbClr val="70AD47"/>
                </a:solidFill>
                <a:ea typeface="Calibri" panose="020F0502020204030204" pitchFamily="34" charset="0"/>
              </a:rPr>
              <a:t>Objavljen: </a:t>
            </a:r>
            <a:r>
              <a:rPr lang="sl-SI" sz="1250" b="1" dirty="0">
                <a:solidFill>
                  <a:srgbClr val="000000"/>
                </a:solidFill>
                <a:ea typeface="Calibri" panose="020F0502020204030204" pitchFamily="34" charset="0"/>
              </a:rPr>
              <a:t>4</a:t>
            </a:r>
            <a:r>
              <a:rPr lang="x-none" sz="1250" b="1" dirty="0">
                <a:solidFill>
                  <a:srgbClr val="000000"/>
                </a:solidFill>
                <a:ea typeface="Calibri" panose="020F0502020204030204" pitchFamily="34" charset="0"/>
              </a:rPr>
              <a:t>. </a:t>
            </a:r>
            <a:r>
              <a:rPr lang="sl-SI" sz="1250" b="1" dirty="0">
                <a:solidFill>
                  <a:srgbClr val="000000"/>
                </a:solidFill>
                <a:ea typeface="Calibri" panose="020F0502020204030204" pitchFamily="34" charset="0"/>
              </a:rPr>
              <a:t>3</a:t>
            </a:r>
            <a:r>
              <a:rPr lang="x-none" sz="1250" b="1" dirty="0">
                <a:solidFill>
                  <a:srgbClr val="000000"/>
                </a:solidFill>
                <a:ea typeface="Calibri" panose="020F0502020204030204" pitchFamily="34" charset="0"/>
              </a:rPr>
              <a:t>. 2022, </a:t>
            </a:r>
            <a:r>
              <a:rPr lang="x-none" sz="1250" b="1" dirty="0">
                <a:solidFill>
                  <a:srgbClr val="70AD47"/>
                </a:solidFill>
                <a:ea typeface="Calibri" panose="020F0502020204030204" pitchFamily="34" charset="0"/>
              </a:rPr>
              <a:t>rok za oddajo vlog: </a:t>
            </a:r>
            <a:r>
              <a:rPr lang="sl-SI" sz="1250" b="1" dirty="0">
                <a:solidFill>
                  <a:srgbClr val="000000"/>
                </a:solidFill>
                <a:ea typeface="Calibri" panose="020F0502020204030204" pitchFamily="34" charset="0"/>
              </a:rPr>
              <a:t>11</a:t>
            </a:r>
            <a:r>
              <a:rPr lang="x-none" sz="1250" b="1" dirty="0">
                <a:solidFill>
                  <a:srgbClr val="000000"/>
                </a:solidFill>
                <a:ea typeface="Calibri" panose="020F0502020204030204" pitchFamily="34" charset="0"/>
              </a:rPr>
              <a:t>. 4. 2022 </a:t>
            </a:r>
            <a:endParaRPr lang="sl-SI" sz="1250" b="1" dirty="0">
              <a:solidFill>
                <a:srgbClr val="2F5496"/>
              </a:solidFill>
              <a:ea typeface="Calibri" panose="020F0502020204030204" pitchFamily="34" charset="0"/>
            </a:endParaRPr>
          </a:p>
          <a:p>
            <a:pPr algn="just">
              <a:lnSpc>
                <a:spcPct val="106000"/>
              </a:lnSpc>
            </a:pPr>
            <a:r>
              <a:rPr lang="sl-SI" sz="1250" b="1" dirty="0">
                <a:solidFill>
                  <a:srgbClr val="000000"/>
                </a:solidFill>
                <a:ea typeface="Calibri" panose="020F0502020204030204" pitchFamily="34" charset="0"/>
                <a:cs typeface="Times New Roman" panose="02020603050405020304" pitchFamily="18" charset="0"/>
              </a:rPr>
              <a:t>Namen: </a:t>
            </a:r>
            <a:r>
              <a:rPr lang="sl-SI" sz="1250" dirty="0">
                <a:solidFill>
                  <a:srgbClr val="000000"/>
                </a:solidFill>
                <a:ea typeface="Calibri" panose="020F0502020204030204" pitchFamily="34" charset="0"/>
                <a:cs typeface="Times New Roman" panose="02020603050405020304" pitchFamily="18" charset="0"/>
              </a:rPr>
              <a:t>podpora investicijam za večjo produktivnost, konkurenčnost, odpornost in </a:t>
            </a:r>
            <a:r>
              <a:rPr lang="sl-SI" sz="1250" dirty="0" err="1">
                <a:solidFill>
                  <a:srgbClr val="000000"/>
                </a:solidFill>
                <a:ea typeface="Calibri" panose="020F0502020204030204" pitchFamily="34" charset="0"/>
                <a:cs typeface="Times New Roman" panose="02020603050405020304" pitchFamily="18" charset="0"/>
              </a:rPr>
              <a:t>dekarbonizacijo</a:t>
            </a:r>
            <a:r>
              <a:rPr lang="sl-SI" sz="1250" dirty="0">
                <a:solidFill>
                  <a:srgbClr val="000000"/>
                </a:solidFill>
                <a:ea typeface="Calibri" panose="020F0502020204030204" pitchFamily="34" charset="0"/>
                <a:cs typeface="Times New Roman" panose="02020603050405020304" pitchFamily="18" charset="0"/>
              </a:rPr>
              <a:t> gospodarstva ter za ustvarjanje novih in ohranitev delovnih mest</a:t>
            </a:r>
            <a:endParaRPr lang="sl-SI" sz="1250" dirty="0">
              <a:ea typeface="Calibri" panose="020F0502020204030204" pitchFamily="34" charset="0"/>
              <a:cs typeface="Times New Roman" panose="02020603050405020304" pitchFamily="18" charset="0"/>
            </a:endParaRPr>
          </a:p>
          <a:p>
            <a:pPr algn="just">
              <a:lnSpc>
                <a:spcPct val="106000"/>
              </a:lnSpc>
            </a:pPr>
            <a:r>
              <a:rPr lang="sl-SI" sz="1250" b="1" dirty="0">
                <a:solidFill>
                  <a:srgbClr val="000000"/>
                </a:solidFill>
                <a:ea typeface="Calibri" panose="020F0502020204030204" pitchFamily="34" charset="0"/>
                <a:cs typeface="Times New Roman" panose="02020603050405020304" pitchFamily="18" charset="0"/>
              </a:rPr>
              <a:t>Upravičeni stroški: </a:t>
            </a:r>
            <a:r>
              <a:rPr lang="sl-SI" sz="1250" dirty="0">
                <a:solidFill>
                  <a:srgbClr val="000000"/>
                </a:solidFill>
                <a:ea typeface="Calibri" panose="020F0502020204030204" pitchFamily="34" charset="0"/>
                <a:cs typeface="Times New Roman" panose="02020603050405020304" pitchFamily="18" charset="0"/>
              </a:rPr>
              <a:t>investicije v osnovna opredmetena in neopredmetena sredstva</a:t>
            </a:r>
            <a:endParaRPr lang="sl-SI" sz="1250" dirty="0">
              <a:ea typeface="Calibri" panose="020F0502020204030204" pitchFamily="34" charset="0"/>
              <a:cs typeface="Times New Roman" panose="02020603050405020304" pitchFamily="18" charset="0"/>
            </a:endParaRPr>
          </a:p>
          <a:p>
            <a:pPr algn="just">
              <a:lnSpc>
                <a:spcPct val="106000"/>
              </a:lnSpc>
            </a:pPr>
            <a:r>
              <a:rPr lang="sl-SI" sz="1250" b="1" dirty="0">
                <a:solidFill>
                  <a:srgbClr val="000000"/>
                </a:solidFill>
                <a:ea typeface="Calibri" panose="020F0502020204030204" pitchFamily="34" charset="0"/>
                <a:cs typeface="Times New Roman" panose="02020603050405020304" pitchFamily="18" charset="0"/>
              </a:rPr>
              <a:t>Upravičenci:</a:t>
            </a:r>
            <a:r>
              <a:rPr lang="sl-SI" sz="1250" dirty="0">
                <a:solidFill>
                  <a:srgbClr val="000000"/>
                </a:solidFill>
                <a:ea typeface="Calibri" panose="020F0502020204030204" pitchFamily="34" charset="0"/>
                <a:cs typeface="Times New Roman" panose="02020603050405020304" pitchFamily="18" charset="0"/>
              </a:rPr>
              <a:t> </a:t>
            </a:r>
            <a:r>
              <a:rPr lang="sl-SI" sz="1250" dirty="0" err="1">
                <a:solidFill>
                  <a:srgbClr val="000000"/>
                </a:solidFill>
                <a:ea typeface="Calibri" panose="020F0502020204030204" pitchFamily="34" charset="0"/>
                <a:cs typeface="Times New Roman" panose="02020603050405020304" pitchFamily="18" charset="0"/>
              </a:rPr>
              <a:t>mikro</a:t>
            </a:r>
            <a:r>
              <a:rPr lang="sl-SI" sz="1250" dirty="0">
                <a:solidFill>
                  <a:srgbClr val="000000"/>
                </a:solidFill>
                <a:ea typeface="Calibri" panose="020F0502020204030204" pitchFamily="34" charset="0"/>
                <a:cs typeface="Times New Roman" panose="02020603050405020304" pitchFamily="18" charset="0"/>
              </a:rPr>
              <a:t>, mala in srednje velika podjetja (MSP) z obmejnih problemskih območij</a:t>
            </a:r>
            <a:endParaRPr lang="sl-SI" sz="1250" dirty="0">
              <a:ea typeface="Calibri" panose="020F0502020204030204" pitchFamily="34" charset="0"/>
              <a:cs typeface="Times New Roman" panose="02020603050405020304" pitchFamily="18" charset="0"/>
            </a:endParaRPr>
          </a:p>
          <a:p>
            <a:pPr algn="just">
              <a:lnSpc>
                <a:spcPct val="106000"/>
              </a:lnSpc>
            </a:pPr>
            <a:r>
              <a:rPr lang="sl-SI" sz="1250" b="1" dirty="0">
                <a:solidFill>
                  <a:srgbClr val="000000"/>
                </a:solidFill>
                <a:ea typeface="Calibri" panose="020F0502020204030204" pitchFamily="34" charset="0"/>
                <a:cs typeface="Times New Roman" panose="02020603050405020304" pitchFamily="18" charset="0"/>
              </a:rPr>
              <a:t>Razpisana vrednost: </a:t>
            </a:r>
            <a:r>
              <a:rPr lang="sl-SI" sz="1250" dirty="0">
                <a:solidFill>
                  <a:srgbClr val="000000"/>
                </a:solidFill>
                <a:ea typeface="Calibri" panose="020F0502020204030204" pitchFamily="34" charset="0"/>
                <a:cs typeface="Times New Roman" panose="02020603050405020304" pitchFamily="18" charset="0"/>
              </a:rPr>
              <a:t>30 milijonov EUR</a:t>
            </a:r>
            <a:endParaRPr lang="sl-SI" sz="1250" dirty="0">
              <a:ea typeface="Calibri" panose="020F0502020204030204" pitchFamily="34" charset="0"/>
              <a:cs typeface="Times New Roman" panose="02020603050405020304" pitchFamily="18" charset="0"/>
            </a:endParaRPr>
          </a:p>
          <a:p>
            <a:pPr algn="just">
              <a:lnSpc>
                <a:spcPct val="106000"/>
              </a:lnSpc>
            </a:pPr>
            <a:r>
              <a:rPr lang="sl-SI" sz="1250" b="1" dirty="0">
                <a:solidFill>
                  <a:srgbClr val="000000"/>
                </a:solidFill>
                <a:ea typeface="Calibri" panose="020F0502020204030204" pitchFamily="34" charset="0"/>
                <a:cs typeface="Times New Roman" panose="02020603050405020304" pitchFamily="18" charset="0"/>
              </a:rPr>
              <a:t>Višina sofinanciranja: </a:t>
            </a:r>
            <a:r>
              <a:rPr lang="sl-SI" sz="1250" dirty="0">
                <a:solidFill>
                  <a:srgbClr val="000000"/>
                </a:solidFill>
                <a:ea typeface="Calibri" panose="020F0502020204030204" pitchFamily="34" charset="0"/>
                <a:cs typeface="Times New Roman" panose="02020603050405020304" pitchFamily="18" charset="0"/>
              </a:rPr>
              <a:t>sofinanciranje sledi novi karti regionalne državne pomoči za obdobje 2022 do 2027, skladno s katero se delež sofinanciranja lahko giblje med 15 % in 50 % upravičenih stroškov, v odvisnosti od velikosti podjetja in od lokacije investicije pri čemer bomo predvidoma naslavljali investicije v vrednosti od 0,3 milijona navzgor</a:t>
            </a:r>
            <a:endParaRPr lang="sl-SI" sz="1250" dirty="0">
              <a:ea typeface="Calibri" panose="020F0502020204030204" pitchFamily="34" charset="0"/>
              <a:cs typeface="Times New Roman" panose="02020603050405020304" pitchFamily="18" charset="0"/>
            </a:endParaRPr>
          </a:p>
          <a:p>
            <a:pPr algn="just">
              <a:lnSpc>
                <a:spcPct val="106000"/>
              </a:lnSpc>
            </a:pPr>
            <a:r>
              <a:rPr lang="sl-SI" sz="1250" b="1" dirty="0">
                <a:solidFill>
                  <a:srgbClr val="000000"/>
                </a:solidFill>
                <a:ea typeface="Calibri" panose="020F0502020204030204" pitchFamily="34" charset="0"/>
                <a:cs typeface="Times New Roman" panose="02020603050405020304" pitchFamily="18" charset="0"/>
              </a:rPr>
              <a:t>Obdobje upravičenosti stroškov:</a:t>
            </a:r>
            <a:r>
              <a:rPr lang="sl-SI" sz="1250" dirty="0">
                <a:solidFill>
                  <a:srgbClr val="000000"/>
                </a:solidFill>
                <a:ea typeface="Calibri" panose="020F0502020204030204" pitchFamily="34" charset="0"/>
                <a:cs typeface="Times New Roman" panose="02020603050405020304" pitchFamily="18" charset="0"/>
              </a:rPr>
              <a:t> od oddaje vloge dalje</a:t>
            </a:r>
            <a:endParaRPr lang="sl-SI" sz="1250" dirty="0">
              <a:ea typeface="Calibri" panose="020F0502020204030204" pitchFamily="34" charset="0"/>
              <a:cs typeface="Times New Roman" panose="02020603050405020304" pitchFamily="18" charset="0"/>
            </a:endParaRPr>
          </a:p>
          <a:p>
            <a:pPr algn="just">
              <a:lnSpc>
                <a:spcPct val="106000"/>
              </a:lnSpc>
            </a:pPr>
            <a:r>
              <a:rPr lang="sl-SI" sz="1250" b="1" dirty="0">
                <a:solidFill>
                  <a:srgbClr val="000000"/>
                </a:solidFill>
                <a:ea typeface="Calibri" panose="020F0502020204030204" pitchFamily="34" charset="0"/>
                <a:cs typeface="Times New Roman" panose="02020603050405020304" pitchFamily="18" charset="0"/>
              </a:rPr>
              <a:t>Izvajalec:</a:t>
            </a:r>
            <a:r>
              <a:rPr lang="sl-SI" sz="1250" dirty="0">
                <a:solidFill>
                  <a:srgbClr val="000000"/>
                </a:solidFill>
                <a:ea typeface="Calibri" panose="020F0502020204030204" pitchFamily="34" charset="0"/>
                <a:cs typeface="Times New Roman" panose="02020603050405020304" pitchFamily="18" charset="0"/>
              </a:rPr>
              <a:t> MGRT</a:t>
            </a:r>
            <a:endParaRPr lang="sl-SI" sz="1250" dirty="0">
              <a:ea typeface="Calibri" panose="020F0502020204030204" pitchFamily="34" charset="0"/>
              <a:cs typeface="Times New Roman" panose="02020603050405020304" pitchFamily="18" charset="0"/>
            </a:endParaRPr>
          </a:p>
          <a:p>
            <a:pPr algn="just">
              <a:lnSpc>
                <a:spcPct val="106000"/>
              </a:lnSpc>
            </a:pPr>
            <a:r>
              <a:rPr lang="sl-SI" sz="1250" b="1" dirty="0">
                <a:solidFill>
                  <a:srgbClr val="000000"/>
                </a:solidFill>
                <a:ea typeface="Calibri" panose="020F0502020204030204" pitchFamily="34" charset="0"/>
                <a:cs typeface="Times New Roman" panose="02020603050405020304" pitchFamily="18" charset="0"/>
              </a:rPr>
              <a:t>Več o razpisu: </a:t>
            </a:r>
            <a:r>
              <a:rPr lang="sl-SI" sz="1250" dirty="0">
                <a:solidFill>
                  <a:srgbClr val="000000"/>
                </a:solidFill>
                <a:ea typeface="Calibri" panose="020F0502020204030204" pitchFamily="34" charset="0"/>
                <a:cs typeface="Times New Roman" panose="02020603050405020304" pitchFamily="18" charset="0"/>
                <a:hlinkClick r:id="rId2"/>
              </a:rPr>
              <a:t>https://www.gov.si/zbirke/javne-objave/javni-razpis-za-sofinanciranje-zacetnih-investicij-v-podporo-investicijam-za-vecjo-produktivnost-konkurencnost-odpornost-in-dekarbonizacijo-gospodarstva-na-obmejnih-problemskih-obmocjih</a:t>
            </a:r>
            <a:endParaRPr lang="sl-SI" sz="1250" dirty="0">
              <a:solidFill>
                <a:srgbClr val="000000"/>
              </a:solidFill>
              <a:ea typeface="Calibri" panose="020F0502020204030204" pitchFamily="34" charset="0"/>
              <a:cs typeface="Times New Roman" panose="02020603050405020304" pitchFamily="18" charset="0"/>
            </a:endParaRPr>
          </a:p>
          <a:p>
            <a:pPr algn="just">
              <a:lnSpc>
                <a:spcPct val="106000"/>
              </a:lnSpc>
            </a:pPr>
            <a:endParaRPr lang="sl-SI" sz="1250" dirty="0">
              <a:solidFill>
                <a:srgbClr val="000000"/>
              </a:solidFill>
              <a:ea typeface="Calibri" panose="020F0502020204030204" pitchFamily="34" charset="0"/>
              <a:cs typeface="Times New Roman" panose="02020603050405020304" pitchFamily="18" charset="0"/>
            </a:endParaRPr>
          </a:p>
          <a:p>
            <a:pPr lvl="0" algn="just"/>
            <a:r>
              <a:rPr lang="sl-SI" sz="1500" b="1" dirty="0">
                <a:solidFill>
                  <a:srgbClr val="2F5496"/>
                </a:solidFill>
                <a:ea typeface="Calibri" panose="020F0502020204030204" pitchFamily="34" charset="0"/>
              </a:rPr>
              <a:t>14. </a:t>
            </a:r>
            <a:r>
              <a:rPr lang="x-none" sz="1500" b="1" dirty="0">
                <a:solidFill>
                  <a:srgbClr val="2F5496"/>
                </a:solidFill>
                <a:ea typeface="Calibri" panose="020F0502020204030204" pitchFamily="34" charset="0"/>
              </a:rPr>
              <a:t>Javni razpis za sofinanciranje začetnih investicij na manj razvitih območjih (po Zakonu o skladnem regionalnem razvoju – ZSRR</a:t>
            </a:r>
            <a:r>
              <a:rPr lang="sl-SI" sz="1500" b="1" dirty="0">
                <a:solidFill>
                  <a:srgbClr val="2F5496"/>
                </a:solidFill>
                <a:ea typeface="Calibri" panose="020F0502020204030204" pitchFamily="34" charset="0"/>
              </a:rPr>
              <a:t> - NOO</a:t>
            </a:r>
          </a:p>
          <a:p>
            <a:pPr marL="408940" indent="-228600" algn="just"/>
            <a:r>
              <a:rPr lang="x-none" sz="1250" b="1" dirty="0">
                <a:solidFill>
                  <a:srgbClr val="70AD47"/>
                </a:solidFill>
                <a:ea typeface="Calibri" panose="020F0502020204030204" pitchFamily="34" charset="0"/>
              </a:rPr>
              <a:t>Objavljen: </a:t>
            </a:r>
            <a:r>
              <a:rPr lang="sl-SI" sz="1250" b="1" dirty="0">
                <a:solidFill>
                  <a:srgbClr val="000000"/>
                </a:solidFill>
                <a:ea typeface="Calibri" panose="020F0502020204030204" pitchFamily="34" charset="0"/>
              </a:rPr>
              <a:t>4</a:t>
            </a:r>
            <a:r>
              <a:rPr lang="x-none" sz="1250" b="1" dirty="0">
                <a:solidFill>
                  <a:srgbClr val="000000"/>
                </a:solidFill>
                <a:ea typeface="Calibri" panose="020F0502020204030204" pitchFamily="34" charset="0"/>
              </a:rPr>
              <a:t>. </a:t>
            </a:r>
            <a:r>
              <a:rPr lang="sl-SI" sz="1250" b="1" dirty="0">
                <a:solidFill>
                  <a:srgbClr val="000000"/>
                </a:solidFill>
                <a:ea typeface="Calibri" panose="020F0502020204030204" pitchFamily="34" charset="0"/>
              </a:rPr>
              <a:t>3</a:t>
            </a:r>
            <a:r>
              <a:rPr lang="x-none" sz="1250" b="1" dirty="0">
                <a:solidFill>
                  <a:srgbClr val="000000"/>
                </a:solidFill>
                <a:ea typeface="Calibri" panose="020F0502020204030204" pitchFamily="34" charset="0"/>
              </a:rPr>
              <a:t>. 2022, </a:t>
            </a:r>
            <a:r>
              <a:rPr lang="x-none" sz="1250" b="1" dirty="0">
                <a:solidFill>
                  <a:srgbClr val="70AD47"/>
                </a:solidFill>
                <a:ea typeface="Calibri" panose="020F0502020204030204" pitchFamily="34" charset="0"/>
              </a:rPr>
              <a:t>rok za oddajo vlog: </a:t>
            </a:r>
            <a:r>
              <a:rPr lang="sl-SI" sz="1250" b="1" dirty="0">
                <a:solidFill>
                  <a:srgbClr val="000000"/>
                </a:solidFill>
                <a:ea typeface="Calibri" panose="020F0502020204030204" pitchFamily="34" charset="0"/>
              </a:rPr>
              <a:t>11</a:t>
            </a:r>
            <a:r>
              <a:rPr lang="x-none" sz="1250" b="1" dirty="0">
                <a:solidFill>
                  <a:srgbClr val="000000"/>
                </a:solidFill>
                <a:ea typeface="Calibri" panose="020F0502020204030204" pitchFamily="34" charset="0"/>
              </a:rPr>
              <a:t>. 4. 2022 </a:t>
            </a:r>
            <a:endParaRPr lang="sl-SI" sz="1250" b="1" dirty="0">
              <a:solidFill>
                <a:srgbClr val="2F5496"/>
              </a:solidFill>
              <a:ea typeface="Calibri" panose="020F0502020204030204" pitchFamily="34" charset="0"/>
            </a:endParaRPr>
          </a:p>
          <a:p>
            <a:pPr algn="just">
              <a:lnSpc>
                <a:spcPct val="106000"/>
              </a:lnSpc>
            </a:pPr>
            <a:r>
              <a:rPr lang="sl-SI" sz="1250" b="1" dirty="0">
                <a:solidFill>
                  <a:srgbClr val="000000"/>
                </a:solidFill>
                <a:ea typeface="Calibri" panose="020F0502020204030204" pitchFamily="34" charset="0"/>
                <a:cs typeface="Times New Roman" panose="02020603050405020304" pitchFamily="18" charset="0"/>
              </a:rPr>
              <a:t>Namen: </a:t>
            </a:r>
            <a:r>
              <a:rPr lang="sl-SI" sz="1250" dirty="0">
                <a:solidFill>
                  <a:srgbClr val="000000"/>
                </a:solidFill>
                <a:ea typeface="Calibri" panose="020F0502020204030204" pitchFamily="34" charset="0"/>
                <a:cs typeface="Times New Roman" panose="02020603050405020304" pitchFamily="18" charset="0"/>
              </a:rPr>
              <a:t>sofinanciranje investicij podjetij z minimalno vrednostjo 100.000,00 upravičenih stroškov, ki izkazujejo </a:t>
            </a:r>
            <a:r>
              <a:rPr lang="sl-SI" sz="1250" dirty="0" err="1">
                <a:solidFill>
                  <a:srgbClr val="000000"/>
                </a:solidFill>
                <a:ea typeface="Calibri" panose="020F0502020204030204" pitchFamily="34" charset="0"/>
                <a:cs typeface="Times New Roman" panose="02020603050405020304" pitchFamily="18" charset="0"/>
              </a:rPr>
              <a:t>okoljsko</a:t>
            </a:r>
            <a:r>
              <a:rPr lang="sl-SI" sz="1250" dirty="0">
                <a:solidFill>
                  <a:srgbClr val="000000"/>
                </a:solidFill>
                <a:ea typeface="Calibri" panose="020F0502020204030204" pitchFamily="34" charset="0"/>
                <a:cs typeface="Times New Roman" panose="02020603050405020304" pitchFamily="18" charset="0"/>
              </a:rPr>
              <a:t> odgovorno ravnanje in višjo produktivnost, ob hkratnem ustvarjanju novih delovnih mest ali vsaj ohranjanju delovnih mest</a:t>
            </a:r>
            <a:endParaRPr lang="sl-SI" sz="1250" dirty="0">
              <a:ea typeface="Calibri" panose="020F0502020204030204" pitchFamily="34" charset="0"/>
              <a:cs typeface="Times New Roman" panose="02020603050405020304" pitchFamily="18" charset="0"/>
            </a:endParaRPr>
          </a:p>
          <a:p>
            <a:pPr algn="just">
              <a:lnSpc>
                <a:spcPct val="106000"/>
              </a:lnSpc>
            </a:pPr>
            <a:r>
              <a:rPr lang="sl-SI" sz="1250" b="1" dirty="0">
                <a:solidFill>
                  <a:srgbClr val="000000"/>
                </a:solidFill>
                <a:ea typeface="Calibri" panose="020F0502020204030204" pitchFamily="34" charset="0"/>
                <a:cs typeface="Times New Roman" panose="02020603050405020304" pitchFamily="18" charset="0"/>
              </a:rPr>
              <a:t>Upravičeni stroški: </a:t>
            </a:r>
            <a:r>
              <a:rPr lang="sl-SI" sz="1250" dirty="0">
                <a:solidFill>
                  <a:srgbClr val="000000"/>
                </a:solidFill>
                <a:ea typeface="Calibri" panose="020F0502020204030204" pitchFamily="34" charset="0"/>
                <a:cs typeface="Times New Roman" panose="02020603050405020304" pitchFamily="18" charset="0"/>
              </a:rPr>
              <a:t>investicije v osnovna opredmetena in </a:t>
            </a:r>
            <a:r>
              <a:rPr lang="sl-SI" sz="1250" dirty="0" err="1">
                <a:solidFill>
                  <a:srgbClr val="000000"/>
                </a:solidFill>
                <a:ea typeface="Calibri" panose="020F0502020204030204" pitchFamily="34" charset="0"/>
                <a:cs typeface="Times New Roman" panose="02020603050405020304" pitchFamily="18" charset="0"/>
              </a:rPr>
              <a:t>neopredmetenasredstva</a:t>
            </a:r>
            <a:r>
              <a:rPr lang="sl-SI" sz="1250" dirty="0">
                <a:solidFill>
                  <a:srgbClr val="000000"/>
                </a:solidFill>
                <a:ea typeface="Calibri" panose="020F0502020204030204" pitchFamily="34" charset="0"/>
                <a:cs typeface="Times New Roman" panose="02020603050405020304" pitchFamily="18" charset="0"/>
              </a:rPr>
              <a:t> ter stroški transporta, montaže in zagona opreme zgolj v kolikor so povezani z aktiviranjem strojev/opreme v tehnološki proces in v kolikor transport, montažo ali zagon izvede prodajalec, pri katerem so bili stroji/oprema kupljeni in se ti stroški ustrezno knjižijo med osnovna sredstva na način, da povečujejo vrednost nabavljenega osnovnega sredstva)</a:t>
            </a:r>
            <a:endParaRPr lang="sl-SI" sz="1250" dirty="0">
              <a:ea typeface="Calibri" panose="020F0502020204030204" pitchFamily="34" charset="0"/>
              <a:cs typeface="Times New Roman" panose="02020603050405020304" pitchFamily="18" charset="0"/>
            </a:endParaRPr>
          </a:p>
          <a:p>
            <a:pPr algn="just">
              <a:lnSpc>
                <a:spcPct val="106000"/>
              </a:lnSpc>
            </a:pPr>
            <a:r>
              <a:rPr lang="sl-SI" sz="1250" b="1" dirty="0">
                <a:solidFill>
                  <a:srgbClr val="000000"/>
                </a:solidFill>
                <a:ea typeface="Calibri" panose="020F0502020204030204" pitchFamily="34" charset="0"/>
                <a:cs typeface="Times New Roman" panose="02020603050405020304" pitchFamily="18" charset="0"/>
              </a:rPr>
              <a:t>Upravičenci:</a:t>
            </a:r>
            <a:r>
              <a:rPr lang="sl-SI" sz="1250" dirty="0">
                <a:solidFill>
                  <a:srgbClr val="000000"/>
                </a:solidFill>
                <a:ea typeface="Calibri" panose="020F0502020204030204" pitchFamily="34" charset="0"/>
                <a:cs typeface="Times New Roman" panose="02020603050405020304" pitchFamily="18" charset="0"/>
              </a:rPr>
              <a:t> </a:t>
            </a:r>
            <a:r>
              <a:rPr lang="sl-SI" sz="1250" dirty="0" err="1">
                <a:solidFill>
                  <a:srgbClr val="000000"/>
                </a:solidFill>
                <a:ea typeface="Calibri" panose="020F0502020204030204" pitchFamily="34" charset="0"/>
                <a:cs typeface="Times New Roman" panose="02020603050405020304" pitchFamily="18" charset="0"/>
              </a:rPr>
              <a:t>mikro</a:t>
            </a:r>
            <a:r>
              <a:rPr lang="sl-SI" sz="1250" dirty="0">
                <a:solidFill>
                  <a:srgbClr val="000000"/>
                </a:solidFill>
                <a:ea typeface="Calibri" panose="020F0502020204030204" pitchFamily="34" charset="0"/>
                <a:cs typeface="Times New Roman" panose="02020603050405020304" pitchFamily="18" charset="0"/>
              </a:rPr>
              <a:t>, mala in srednje velika podjetja (MSP) z obmejnih problemskih območij</a:t>
            </a:r>
            <a:endParaRPr lang="sl-SI" sz="1250" dirty="0">
              <a:ea typeface="Calibri" panose="020F0502020204030204" pitchFamily="34" charset="0"/>
              <a:cs typeface="Times New Roman" panose="02020603050405020304" pitchFamily="18" charset="0"/>
            </a:endParaRPr>
          </a:p>
          <a:p>
            <a:pPr algn="just">
              <a:lnSpc>
                <a:spcPct val="106000"/>
              </a:lnSpc>
            </a:pPr>
            <a:r>
              <a:rPr lang="sl-SI" sz="1250" b="1" dirty="0">
                <a:solidFill>
                  <a:srgbClr val="000000"/>
                </a:solidFill>
                <a:ea typeface="Calibri" panose="020F0502020204030204" pitchFamily="34" charset="0"/>
                <a:cs typeface="Times New Roman" panose="02020603050405020304" pitchFamily="18" charset="0"/>
              </a:rPr>
              <a:t>Razpisana vrednost : </a:t>
            </a:r>
            <a:r>
              <a:rPr lang="sl-SI" sz="1250" dirty="0">
                <a:solidFill>
                  <a:srgbClr val="000000"/>
                </a:solidFill>
                <a:ea typeface="Calibri" panose="020F0502020204030204" pitchFamily="34" charset="0"/>
                <a:cs typeface="Times New Roman" panose="02020603050405020304" pitchFamily="18" charset="0"/>
              </a:rPr>
              <a:t>20 milijonov EUR</a:t>
            </a:r>
            <a:endParaRPr lang="sl-SI" sz="1250" dirty="0">
              <a:ea typeface="Calibri" panose="020F0502020204030204" pitchFamily="34" charset="0"/>
              <a:cs typeface="Times New Roman" panose="02020603050405020304" pitchFamily="18" charset="0"/>
            </a:endParaRPr>
          </a:p>
          <a:p>
            <a:pPr algn="just">
              <a:lnSpc>
                <a:spcPct val="106000"/>
              </a:lnSpc>
            </a:pPr>
            <a:r>
              <a:rPr lang="sl-SI" sz="1250" b="1" dirty="0">
                <a:solidFill>
                  <a:srgbClr val="000000"/>
                </a:solidFill>
                <a:ea typeface="Calibri" panose="020F0502020204030204" pitchFamily="34" charset="0"/>
                <a:cs typeface="Times New Roman" panose="02020603050405020304" pitchFamily="18" charset="0"/>
              </a:rPr>
              <a:t>Višina sofinanciranja: </a:t>
            </a:r>
            <a:r>
              <a:rPr lang="sl-SI" sz="1250" dirty="0">
                <a:solidFill>
                  <a:srgbClr val="000000"/>
                </a:solidFill>
                <a:ea typeface="Calibri" panose="020F0502020204030204" pitchFamily="34" charset="0"/>
                <a:cs typeface="Times New Roman" panose="02020603050405020304" pitchFamily="18" charset="0"/>
              </a:rPr>
              <a:t>do največ 100% upravičenih stroškov oziroma skladno z de </a:t>
            </a:r>
            <a:r>
              <a:rPr lang="sl-SI" sz="1250" dirty="0" err="1">
                <a:solidFill>
                  <a:srgbClr val="000000"/>
                </a:solidFill>
                <a:ea typeface="Calibri" panose="020F0502020204030204" pitchFamily="34" charset="0"/>
                <a:cs typeface="Times New Roman" panose="02020603050405020304" pitchFamily="18" charset="0"/>
              </a:rPr>
              <a:t>minimis</a:t>
            </a:r>
            <a:r>
              <a:rPr lang="sl-SI" sz="1250" dirty="0">
                <a:solidFill>
                  <a:srgbClr val="000000"/>
                </a:solidFill>
                <a:ea typeface="Calibri" panose="020F0502020204030204" pitchFamily="34" charset="0"/>
                <a:cs typeface="Times New Roman" panose="02020603050405020304" pitchFamily="18" charset="0"/>
              </a:rPr>
              <a:t> shemo državne pomoči</a:t>
            </a:r>
            <a:endParaRPr lang="sl-SI" sz="1250" dirty="0">
              <a:ea typeface="Calibri" panose="020F0502020204030204" pitchFamily="34" charset="0"/>
              <a:cs typeface="Times New Roman" panose="02020603050405020304" pitchFamily="18" charset="0"/>
            </a:endParaRPr>
          </a:p>
          <a:p>
            <a:pPr algn="just">
              <a:lnSpc>
                <a:spcPct val="106000"/>
              </a:lnSpc>
            </a:pPr>
            <a:r>
              <a:rPr lang="sl-SI" sz="1250" b="1" dirty="0">
                <a:solidFill>
                  <a:srgbClr val="000000"/>
                </a:solidFill>
                <a:ea typeface="Calibri" panose="020F0502020204030204" pitchFamily="34" charset="0"/>
                <a:cs typeface="Times New Roman" panose="02020603050405020304" pitchFamily="18" charset="0"/>
              </a:rPr>
              <a:t>Obdobje upravičenosti stroškov:</a:t>
            </a:r>
            <a:r>
              <a:rPr lang="sl-SI" sz="1250" dirty="0">
                <a:solidFill>
                  <a:srgbClr val="000000"/>
                </a:solidFill>
                <a:ea typeface="Calibri" panose="020F0502020204030204" pitchFamily="34" charset="0"/>
                <a:cs typeface="Times New Roman" panose="02020603050405020304" pitchFamily="18" charset="0"/>
              </a:rPr>
              <a:t> od 1.1.2022 pa do največ 30.9.2023</a:t>
            </a:r>
            <a:endParaRPr lang="sl-SI" sz="1250" dirty="0">
              <a:ea typeface="Calibri" panose="020F0502020204030204" pitchFamily="34" charset="0"/>
              <a:cs typeface="Times New Roman" panose="02020603050405020304" pitchFamily="18" charset="0"/>
            </a:endParaRPr>
          </a:p>
          <a:p>
            <a:pPr algn="just">
              <a:lnSpc>
                <a:spcPct val="106000"/>
              </a:lnSpc>
            </a:pPr>
            <a:r>
              <a:rPr lang="sl-SI" sz="1250" b="1" dirty="0">
                <a:solidFill>
                  <a:srgbClr val="000000"/>
                </a:solidFill>
                <a:ea typeface="Calibri" panose="020F0502020204030204" pitchFamily="34" charset="0"/>
                <a:cs typeface="Times New Roman" panose="02020603050405020304" pitchFamily="18" charset="0"/>
              </a:rPr>
              <a:t>Izvajalec:</a:t>
            </a:r>
            <a:r>
              <a:rPr lang="sl-SI" sz="1250" dirty="0">
                <a:solidFill>
                  <a:srgbClr val="000000"/>
                </a:solidFill>
                <a:ea typeface="Calibri" panose="020F0502020204030204" pitchFamily="34" charset="0"/>
                <a:cs typeface="Times New Roman" panose="02020603050405020304" pitchFamily="18" charset="0"/>
              </a:rPr>
              <a:t> SPS</a:t>
            </a:r>
            <a:endParaRPr lang="sl-SI" sz="1250" dirty="0">
              <a:ea typeface="Calibri" panose="020F0502020204030204" pitchFamily="34" charset="0"/>
              <a:cs typeface="Times New Roman" panose="02020603050405020304" pitchFamily="18" charset="0"/>
            </a:endParaRPr>
          </a:p>
          <a:p>
            <a:pPr algn="just">
              <a:lnSpc>
                <a:spcPct val="106000"/>
              </a:lnSpc>
            </a:pPr>
            <a:r>
              <a:rPr lang="sl-SI" sz="1250" b="1" dirty="0">
                <a:solidFill>
                  <a:srgbClr val="000000"/>
                </a:solidFill>
                <a:ea typeface="Calibri" panose="020F0502020204030204" pitchFamily="34" charset="0"/>
                <a:cs typeface="Times New Roman" panose="02020603050405020304" pitchFamily="18" charset="0"/>
              </a:rPr>
              <a:t>Več o razpisu</a:t>
            </a:r>
            <a:r>
              <a:rPr lang="sl-SI" sz="1250" dirty="0">
                <a:solidFill>
                  <a:srgbClr val="000000"/>
                </a:solidFill>
                <a:ea typeface="Calibri" panose="020F0502020204030204" pitchFamily="34" charset="0"/>
                <a:cs typeface="Times New Roman" panose="02020603050405020304" pitchFamily="18" charset="0"/>
              </a:rPr>
              <a:t>: </a:t>
            </a:r>
            <a:r>
              <a:rPr lang="sl-SI" sz="1250" dirty="0">
                <a:solidFill>
                  <a:srgbClr val="000000"/>
                </a:solidFill>
                <a:ea typeface="Calibri" panose="020F0502020204030204" pitchFamily="34" charset="0"/>
                <a:cs typeface="Times New Roman" panose="02020603050405020304" pitchFamily="18" charset="0"/>
                <a:hlinkClick r:id="rId3"/>
              </a:rPr>
              <a:t>https://podjetniskisklad.si/sl/razpisi?view=tender&amp;id=149</a:t>
            </a:r>
            <a:endParaRPr lang="sl-SI" sz="1250" dirty="0">
              <a:solidFill>
                <a:srgbClr val="00000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70031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avokotnik 2"/>
          <p:cNvSpPr/>
          <p:nvPr/>
        </p:nvSpPr>
        <p:spPr>
          <a:xfrm>
            <a:off x="404037" y="1656333"/>
            <a:ext cx="11476074" cy="3435684"/>
          </a:xfrm>
          <a:prstGeom prst="rect">
            <a:avLst/>
          </a:prstGeom>
        </p:spPr>
        <p:txBody>
          <a:bodyPr wrap="square">
            <a:spAutoFit/>
          </a:bodyPr>
          <a:lstStyle/>
          <a:p>
            <a:pPr lvl="0" algn="just">
              <a:spcAft>
                <a:spcPts val="600"/>
              </a:spcAft>
            </a:pPr>
            <a:r>
              <a:rPr lang="sl-SI" sz="1600" b="1" dirty="0">
                <a:solidFill>
                  <a:srgbClr val="2F5496"/>
                </a:solidFill>
                <a:ea typeface="Calibri" panose="020F0502020204030204" pitchFamily="34" charset="0"/>
              </a:rPr>
              <a:t>16. </a:t>
            </a:r>
            <a:r>
              <a:rPr lang="x-none" sz="1600" b="1" dirty="0">
                <a:solidFill>
                  <a:srgbClr val="2F5496"/>
                </a:solidFill>
                <a:ea typeface="Calibri" panose="020F0502020204030204" pitchFamily="34" charset="0"/>
              </a:rPr>
              <a:t>Javni razpis za podporo inovativnim ekosistemom ekonomsko-poslovne infrastrukture (EPC)</a:t>
            </a:r>
            <a:r>
              <a:rPr lang="sl-SI" sz="1600" b="1" dirty="0">
                <a:solidFill>
                  <a:srgbClr val="2F5496"/>
                </a:solidFill>
                <a:ea typeface="Calibri" panose="020F0502020204030204" pitchFamily="34" charset="0"/>
              </a:rPr>
              <a:t> - NOO</a:t>
            </a:r>
          </a:p>
          <a:p>
            <a:pPr algn="just">
              <a:lnSpc>
                <a:spcPct val="106000"/>
              </a:lnSpc>
              <a:spcAft>
                <a:spcPts val="600"/>
              </a:spcAft>
            </a:pPr>
            <a:r>
              <a:rPr lang="sl-SI" sz="1400" b="1" dirty="0">
                <a:solidFill>
                  <a:srgbClr val="538135"/>
                </a:solidFill>
                <a:ea typeface="Calibri" panose="020F0502020204030204" pitchFamily="34" charset="0"/>
                <a:cs typeface="Times New Roman" panose="02020603050405020304" pitchFamily="18" charset="0"/>
              </a:rPr>
              <a:t>      Objavljen</a:t>
            </a:r>
            <a:r>
              <a:rPr lang="sl-SI" sz="1400" dirty="0">
                <a:solidFill>
                  <a:srgbClr val="538135"/>
                </a:solidFill>
                <a:ea typeface="Calibri" panose="020F0502020204030204" pitchFamily="34" charset="0"/>
                <a:cs typeface="Times New Roman" panose="02020603050405020304" pitchFamily="18" charset="0"/>
              </a:rPr>
              <a:t>: </a:t>
            </a:r>
            <a:r>
              <a:rPr lang="sl-SI" sz="1400" dirty="0">
                <a:solidFill>
                  <a:srgbClr val="000000"/>
                </a:solidFill>
                <a:ea typeface="Calibri" panose="020F0502020204030204" pitchFamily="34" charset="0"/>
                <a:cs typeface="Times New Roman" panose="02020603050405020304" pitchFamily="18" charset="0"/>
              </a:rPr>
              <a:t>25. 2. 2022, </a:t>
            </a:r>
            <a:r>
              <a:rPr lang="sl-SI" sz="1400" b="1" dirty="0">
                <a:solidFill>
                  <a:srgbClr val="538135"/>
                </a:solidFill>
                <a:ea typeface="Calibri" panose="020F0502020204030204" pitchFamily="34" charset="0"/>
                <a:cs typeface="Times New Roman" panose="02020603050405020304" pitchFamily="18" charset="0"/>
              </a:rPr>
              <a:t>rok za oddajo vlog</a:t>
            </a:r>
            <a:r>
              <a:rPr lang="sl-SI" sz="1400" dirty="0">
                <a:solidFill>
                  <a:srgbClr val="538135"/>
                </a:solidFill>
                <a:ea typeface="Calibri" panose="020F0502020204030204" pitchFamily="34" charset="0"/>
                <a:cs typeface="Times New Roman" panose="02020603050405020304" pitchFamily="18" charset="0"/>
              </a:rPr>
              <a:t>: </a:t>
            </a:r>
            <a:r>
              <a:rPr lang="sl-SI" sz="1400" dirty="0">
                <a:solidFill>
                  <a:srgbClr val="000000"/>
                </a:solidFill>
                <a:ea typeface="Calibri" panose="020F0502020204030204" pitchFamily="34" charset="0"/>
                <a:cs typeface="Times New Roman" panose="02020603050405020304" pitchFamily="18" charset="0"/>
              </a:rPr>
              <a:t>29.4.2022</a:t>
            </a:r>
            <a:endParaRPr lang="sl-SI" sz="1400" dirty="0">
              <a:ea typeface="Calibri" panose="020F0502020204030204" pitchFamily="34" charset="0"/>
              <a:cs typeface="Times New Roman" panose="02020603050405020304" pitchFamily="18" charset="0"/>
            </a:endParaRPr>
          </a:p>
          <a:p>
            <a:pPr algn="just">
              <a:lnSpc>
                <a:spcPct val="106000"/>
              </a:lnSpc>
              <a:spcAft>
                <a:spcPts val="600"/>
              </a:spcAft>
            </a:pPr>
            <a:r>
              <a:rPr lang="sl-SI" sz="1400" b="1" dirty="0">
                <a:solidFill>
                  <a:srgbClr val="000000"/>
                </a:solidFill>
                <a:ea typeface="Calibri" panose="020F0502020204030204" pitchFamily="34" charset="0"/>
                <a:cs typeface="Times New Roman" panose="02020603050405020304" pitchFamily="18" charset="0"/>
              </a:rPr>
              <a:t>Namen razpisa</a:t>
            </a:r>
            <a:r>
              <a:rPr lang="sl-SI" sz="1400" dirty="0">
                <a:solidFill>
                  <a:srgbClr val="000000"/>
                </a:solidFill>
                <a:ea typeface="Calibri" panose="020F0502020204030204" pitchFamily="34" charset="0"/>
                <a:cs typeface="Times New Roman" panose="02020603050405020304" pitchFamily="18" charset="0"/>
              </a:rPr>
              <a:t>: je krepiti konkurenčnost gospodarstva na regionalni ravni in ustvarjanje ekosistemov podjetij z visoko dodano vrednostjo preko sofinanciranja investicij v javno gospodarsko infrastrukturo, potrebno za delovanje ekonomsko poslovnih con</a:t>
            </a:r>
            <a:endParaRPr lang="sl-SI" sz="1400" dirty="0">
              <a:ea typeface="Calibri" panose="020F0502020204030204" pitchFamily="34" charset="0"/>
              <a:cs typeface="Times New Roman" panose="02020603050405020304" pitchFamily="18" charset="0"/>
            </a:endParaRPr>
          </a:p>
          <a:p>
            <a:pPr algn="just">
              <a:lnSpc>
                <a:spcPct val="106000"/>
              </a:lnSpc>
              <a:spcAft>
                <a:spcPts val="600"/>
              </a:spcAft>
            </a:pPr>
            <a:r>
              <a:rPr lang="sl-SI" sz="1400" b="1" dirty="0">
                <a:solidFill>
                  <a:srgbClr val="000000"/>
                </a:solidFill>
                <a:ea typeface="Calibri" panose="020F0502020204030204" pitchFamily="34" charset="0"/>
                <a:cs typeface="Times New Roman" panose="02020603050405020304" pitchFamily="18" charset="0"/>
              </a:rPr>
              <a:t>Upravičenci in ciljne skupine</a:t>
            </a:r>
            <a:r>
              <a:rPr lang="sl-SI" sz="1400" dirty="0">
                <a:solidFill>
                  <a:srgbClr val="000000"/>
                </a:solidFill>
                <a:ea typeface="Calibri" panose="020F0502020204030204" pitchFamily="34" charset="0"/>
                <a:cs typeface="Times New Roman" panose="02020603050405020304" pitchFamily="18" charset="0"/>
              </a:rPr>
              <a:t>: prijavitelji so samoupravne lokalne skupnosti (občine), ki nastopajo v vlogi investitorjev, medtem ko so ciljne skupine </a:t>
            </a:r>
            <a:r>
              <a:rPr lang="sl-SI" sz="1400" dirty="0" err="1">
                <a:solidFill>
                  <a:srgbClr val="000000"/>
                </a:solidFill>
                <a:ea typeface="Calibri" panose="020F0502020204030204" pitchFamily="34" charset="0"/>
                <a:cs typeface="Times New Roman" panose="02020603050405020304" pitchFamily="18" charset="0"/>
              </a:rPr>
              <a:t>mikro</a:t>
            </a:r>
            <a:r>
              <a:rPr lang="sl-SI" sz="1400" dirty="0">
                <a:solidFill>
                  <a:srgbClr val="000000"/>
                </a:solidFill>
                <a:ea typeface="Calibri" panose="020F0502020204030204" pitchFamily="34" charset="0"/>
                <a:cs typeface="Times New Roman" panose="02020603050405020304" pitchFamily="18" charset="0"/>
              </a:rPr>
              <a:t>, mala in srednje velika podjetja (MSP), ki bodo poslovala v opremljeni, dograjeni oz. razširjeni EPC </a:t>
            </a:r>
            <a:endParaRPr lang="sl-SI" sz="1400" dirty="0">
              <a:ea typeface="Calibri" panose="020F0502020204030204" pitchFamily="34" charset="0"/>
              <a:cs typeface="Times New Roman" panose="02020603050405020304" pitchFamily="18" charset="0"/>
            </a:endParaRPr>
          </a:p>
          <a:p>
            <a:pPr algn="just">
              <a:lnSpc>
                <a:spcPct val="106000"/>
              </a:lnSpc>
              <a:spcAft>
                <a:spcPts val="600"/>
              </a:spcAft>
            </a:pPr>
            <a:r>
              <a:rPr lang="sl-SI" sz="1400" b="1" dirty="0">
                <a:solidFill>
                  <a:srgbClr val="000000"/>
                </a:solidFill>
                <a:ea typeface="Calibri" panose="020F0502020204030204" pitchFamily="34" charset="0"/>
                <a:cs typeface="Times New Roman" panose="02020603050405020304" pitchFamily="18" charset="0"/>
              </a:rPr>
              <a:t>Razpisana vrednost:</a:t>
            </a:r>
            <a:r>
              <a:rPr lang="sl-SI" sz="1400" dirty="0">
                <a:solidFill>
                  <a:srgbClr val="000000"/>
                </a:solidFill>
                <a:ea typeface="Calibri" panose="020F0502020204030204" pitchFamily="34" charset="0"/>
                <a:cs typeface="Times New Roman" panose="02020603050405020304" pitchFamily="18" charset="0"/>
              </a:rPr>
              <a:t> 18 milijonov EUR</a:t>
            </a:r>
            <a:endParaRPr lang="sl-SI" sz="1400" dirty="0">
              <a:ea typeface="Calibri" panose="020F0502020204030204" pitchFamily="34" charset="0"/>
              <a:cs typeface="Times New Roman" panose="02020603050405020304" pitchFamily="18" charset="0"/>
            </a:endParaRPr>
          </a:p>
          <a:p>
            <a:pPr algn="just">
              <a:lnSpc>
                <a:spcPct val="106000"/>
              </a:lnSpc>
              <a:spcAft>
                <a:spcPts val="600"/>
              </a:spcAft>
            </a:pPr>
            <a:r>
              <a:rPr lang="sl-SI" sz="1400" b="1" dirty="0">
                <a:solidFill>
                  <a:srgbClr val="000000"/>
                </a:solidFill>
                <a:ea typeface="Calibri" panose="020F0502020204030204" pitchFamily="34" charset="0"/>
                <a:cs typeface="Times New Roman" panose="02020603050405020304" pitchFamily="18" charset="0"/>
              </a:rPr>
              <a:t>Višina sofinanciranja: </a:t>
            </a:r>
            <a:r>
              <a:rPr lang="sl-SI" sz="1400" dirty="0">
                <a:solidFill>
                  <a:srgbClr val="000000"/>
                </a:solidFill>
                <a:ea typeface="Calibri" panose="020F0502020204030204" pitchFamily="34" charset="0"/>
                <a:cs typeface="Times New Roman" panose="02020603050405020304" pitchFamily="18" charset="0"/>
              </a:rPr>
              <a:t>do 100 % upravičenih stroškov oz. največ do 1.300.000,00 EUR (upoštevajoč morebitno finančno vrzel, ki jo mora prijavitelj izračunati ter vključiti v investicijsko dokumentacijo)</a:t>
            </a:r>
            <a:endParaRPr lang="sl-SI" sz="1400" dirty="0">
              <a:ea typeface="Calibri" panose="020F0502020204030204" pitchFamily="34" charset="0"/>
              <a:cs typeface="Times New Roman" panose="02020603050405020304" pitchFamily="18" charset="0"/>
            </a:endParaRPr>
          </a:p>
          <a:p>
            <a:pPr algn="just">
              <a:lnSpc>
                <a:spcPct val="106000"/>
              </a:lnSpc>
              <a:spcAft>
                <a:spcPts val="600"/>
              </a:spcAft>
            </a:pPr>
            <a:r>
              <a:rPr lang="sl-SI" sz="1400" b="1" dirty="0">
                <a:solidFill>
                  <a:srgbClr val="000000"/>
                </a:solidFill>
                <a:ea typeface="Calibri" panose="020F0502020204030204" pitchFamily="34" charset="0"/>
                <a:cs typeface="Times New Roman" panose="02020603050405020304" pitchFamily="18" charset="0"/>
              </a:rPr>
              <a:t>Izvajalec: </a:t>
            </a:r>
            <a:r>
              <a:rPr lang="sl-SI" sz="1400" dirty="0">
                <a:solidFill>
                  <a:srgbClr val="000000"/>
                </a:solidFill>
                <a:ea typeface="Calibri" panose="020F0502020204030204" pitchFamily="34" charset="0"/>
                <a:cs typeface="Times New Roman" panose="02020603050405020304" pitchFamily="18" charset="0"/>
              </a:rPr>
              <a:t>MGRT</a:t>
            </a:r>
            <a:endParaRPr lang="sl-SI" sz="1400" dirty="0">
              <a:ea typeface="Calibri" panose="020F0502020204030204" pitchFamily="34" charset="0"/>
              <a:cs typeface="Times New Roman" panose="02020603050405020304" pitchFamily="18" charset="0"/>
            </a:endParaRPr>
          </a:p>
          <a:p>
            <a:pPr algn="just">
              <a:lnSpc>
                <a:spcPct val="106000"/>
              </a:lnSpc>
              <a:spcAft>
                <a:spcPts val="600"/>
              </a:spcAft>
            </a:pPr>
            <a:r>
              <a:rPr lang="sl-SI" sz="1400" b="1" dirty="0">
                <a:solidFill>
                  <a:srgbClr val="000000"/>
                </a:solidFill>
                <a:ea typeface="Calibri" panose="020F0502020204030204" pitchFamily="34" charset="0"/>
                <a:cs typeface="Times New Roman" panose="02020603050405020304" pitchFamily="18" charset="0"/>
              </a:rPr>
              <a:t>Več o razpisu: </a:t>
            </a:r>
            <a:r>
              <a:rPr lang="sl-SI" sz="1400" u="sng" dirty="0">
                <a:solidFill>
                  <a:srgbClr val="0000FF"/>
                </a:solidFill>
                <a:ea typeface="Calibri" panose="020F0502020204030204" pitchFamily="34" charset="0"/>
                <a:cs typeface="Times New Roman" panose="02020603050405020304" pitchFamily="18" charset="0"/>
                <a:hlinkClick r:id="rId2"/>
              </a:rPr>
              <a:t>https://www.gov.si/zbirke/javne-objave/?date=&amp;titleref=&amp;publisher%5B%5D=25&amp;type</a:t>
            </a:r>
            <a:r>
              <a:rPr lang="sl-SI" sz="1400" dirty="0">
                <a:ea typeface="Calibri" panose="020F0502020204030204" pitchFamily="34" charset="0"/>
                <a:cs typeface="Times New Roman" panose="02020603050405020304" pitchFamily="18" charset="0"/>
              </a:rPr>
              <a:t>=</a:t>
            </a:r>
          </a:p>
          <a:p>
            <a:pPr algn="just">
              <a:lnSpc>
                <a:spcPct val="106000"/>
              </a:lnSpc>
              <a:spcAft>
                <a:spcPts val="600"/>
              </a:spcAft>
            </a:pPr>
            <a:endParaRPr lang="sl-SI" sz="14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027597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avokotnik 2"/>
          <p:cNvSpPr/>
          <p:nvPr/>
        </p:nvSpPr>
        <p:spPr>
          <a:xfrm>
            <a:off x="588334" y="954407"/>
            <a:ext cx="3615070" cy="2622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6000"/>
              </a:lnSpc>
              <a:spcAft>
                <a:spcPts val="600"/>
              </a:spcAft>
            </a:pPr>
            <a:r>
              <a:rPr lang="sl-SI" b="1"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Times New Roman" panose="02020603050405020304" pitchFamily="18" charset="0"/>
              </a:rPr>
              <a:t>Lesno-predelovalna industrija</a:t>
            </a:r>
            <a:endParaRPr lang="sl-SI"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Pravokotnik 3"/>
          <p:cNvSpPr/>
          <p:nvPr/>
        </p:nvSpPr>
        <p:spPr>
          <a:xfrm>
            <a:off x="326063" y="1720467"/>
            <a:ext cx="11291777" cy="4503156"/>
          </a:xfrm>
          <a:prstGeom prst="rect">
            <a:avLst/>
          </a:prstGeom>
        </p:spPr>
        <p:txBody>
          <a:bodyPr wrap="square">
            <a:spAutoFit/>
          </a:bodyPr>
          <a:lstStyle/>
          <a:p>
            <a:pPr lvl="0" algn="just">
              <a:spcAft>
                <a:spcPts val="600"/>
              </a:spcAft>
            </a:pPr>
            <a:r>
              <a:rPr lang="sl-SI" sz="1600" b="1" dirty="0">
                <a:solidFill>
                  <a:srgbClr val="2F5496"/>
                </a:solidFill>
                <a:ea typeface="Calibri" panose="020F0502020204030204" pitchFamily="34" charset="0"/>
              </a:rPr>
              <a:t>15. </a:t>
            </a:r>
            <a:r>
              <a:rPr lang="x-none" sz="1600" b="1" dirty="0">
                <a:solidFill>
                  <a:srgbClr val="2F5496"/>
                </a:solidFill>
                <a:ea typeface="Calibri" panose="020F0502020204030204" pitchFamily="34" charset="0"/>
              </a:rPr>
              <a:t>Javni razpis pomoč investicijam za večjo predelavo lesa za hitrejši prehod v podnebno nevtralno družbo</a:t>
            </a:r>
            <a:r>
              <a:rPr lang="sl-SI" sz="1600" b="1" dirty="0">
                <a:solidFill>
                  <a:srgbClr val="2F5496"/>
                </a:solidFill>
                <a:ea typeface="Calibri" panose="020F0502020204030204" pitchFamily="34" charset="0"/>
              </a:rPr>
              <a:t> - NOO</a:t>
            </a:r>
          </a:p>
          <a:p>
            <a:pPr algn="just">
              <a:lnSpc>
                <a:spcPct val="106000"/>
              </a:lnSpc>
              <a:spcAft>
                <a:spcPts val="600"/>
              </a:spcAft>
            </a:pPr>
            <a:r>
              <a:rPr lang="sl-SI" sz="1400" b="1" dirty="0">
                <a:solidFill>
                  <a:srgbClr val="538135"/>
                </a:solidFill>
                <a:ea typeface="Calibri" panose="020F0502020204030204" pitchFamily="34" charset="0"/>
                <a:cs typeface="Times New Roman" panose="02020603050405020304" pitchFamily="18" charset="0"/>
              </a:rPr>
              <a:t>       Objavljen</a:t>
            </a:r>
            <a:r>
              <a:rPr lang="sl-SI" sz="1400" dirty="0">
                <a:solidFill>
                  <a:srgbClr val="538135"/>
                </a:solidFill>
                <a:ea typeface="Calibri" panose="020F0502020204030204" pitchFamily="34" charset="0"/>
                <a:cs typeface="Times New Roman" panose="02020603050405020304" pitchFamily="18" charset="0"/>
              </a:rPr>
              <a:t>: </a:t>
            </a:r>
            <a:r>
              <a:rPr lang="sl-SI" sz="1400" dirty="0">
                <a:solidFill>
                  <a:srgbClr val="000000"/>
                </a:solidFill>
                <a:ea typeface="Calibri" panose="020F0502020204030204" pitchFamily="34" charset="0"/>
                <a:cs typeface="Times New Roman" panose="02020603050405020304" pitchFamily="18" charset="0"/>
              </a:rPr>
              <a:t>25. 3. 2022, </a:t>
            </a:r>
            <a:r>
              <a:rPr lang="sl-SI" sz="1400" b="1" dirty="0">
                <a:solidFill>
                  <a:srgbClr val="538135"/>
                </a:solidFill>
                <a:ea typeface="Calibri" panose="020F0502020204030204" pitchFamily="34" charset="0"/>
                <a:cs typeface="Times New Roman" panose="02020603050405020304" pitchFamily="18" charset="0"/>
              </a:rPr>
              <a:t>rok za oddajo vlog</a:t>
            </a:r>
            <a:r>
              <a:rPr lang="sl-SI" sz="1400" dirty="0">
                <a:solidFill>
                  <a:srgbClr val="538135"/>
                </a:solidFill>
                <a:ea typeface="Calibri" panose="020F0502020204030204" pitchFamily="34" charset="0"/>
                <a:cs typeface="Times New Roman" panose="02020603050405020304" pitchFamily="18" charset="0"/>
              </a:rPr>
              <a:t>: </a:t>
            </a:r>
            <a:r>
              <a:rPr lang="sl-SI" sz="1400" dirty="0">
                <a:solidFill>
                  <a:srgbClr val="000000"/>
                </a:solidFill>
                <a:ea typeface="Calibri" panose="020F0502020204030204" pitchFamily="34" charset="0"/>
                <a:cs typeface="Times New Roman" panose="02020603050405020304" pitchFamily="18" charset="0"/>
              </a:rPr>
              <a:t>6.5.2022, 1.9.2022, 20.2.2023, 31.8.2023, 15.1.2024 in 26.8.2024</a:t>
            </a:r>
            <a:endParaRPr lang="sl-SI" sz="1400" dirty="0">
              <a:ea typeface="Calibri" panose="020F0502020204030204" pitchFamily="34" charset="0"/>
              <a:cs typeface="Times New Roman" panose="02020603050405020304" pitchFamily="18" charset="0"/>
            </a:endParaRPr>
          </a:p>
          <a:p>
            <a:pPr algn="just">
              <a:lnSpc>
                <a:spcPct val="106000"/>
              </a:lnSpc>
              <a:spcAft>
                <a:spcPts val="600"/>
              </a:spcAft>
            </a:pPr>
            <a:r>
              <a:rPr lang="sl-SI" sz="1400" b="1" dirty="0">
                <a:solidFill>
                  <a:srgbClr val="000000"/>
                </a:solidFill>
                <a:ea typeface="Calibri" panose="020F0502020204030204" pitchFamily="34" charset="0"/>
                <a:cs typeface="Times New Roman" panose="02020603050405020304" pitchFamily="18" charset="0"/>
              </a:rPr>
              <a:t>Namen: </a:t>
            </a:r>
            <a:r>
              <a:rPr lang="sl-SI" sz="1400" dirty="0">
                <a:solidFill>
                  <a:srgbClr val="000000"/>
                </a:solidFill>
                <a:ea typeface="Calibri" panose="020F0502020204030204" pitchFamily="34" charset="0"/>
                <a:cs typeface="Times New Roman" panose="02020603050405020304" pitchFamily="18" charset="0"/>
              </a:rPr>
              <a:t>spodbujanje investicij v povečanje kapacitet za okolju prijazno predelavo lesa in učinkovito rabo virov sklano z načeli krožnega gospodarstva. S tem bomo prispevali k bistvenemu povečanju samooskrbe na področju oskrbe z lesenimi polizdelki/izdelki (npr. plošče (križno lepljene, OSB, gradbene, </a:t>
            </a:r>
            <a:r>
              <a:rPr lang="sl-SI" sz="1400" dirty="0" err="1">
                <a:solidFill>
                  <a:srgbClr val="000000"/>
                </a:solidFill>
                <a:ea typeface="Calibri" panose="020F0502020204030204" pitchFamily="34" charset="0"/>
                <a:cs typeface="Times New Roman" panose="02020603050405020304" pitchFamily="18" charset="0"/>
              </a:rPr>
              <a:t>iveral</a:t>
            </a:r>
            <a:r>
              <a:rPr lang="sl-SI" sz="1400" dirty="0">
                <a:solidFill>
                  <a:srgbClr val="000000"/>
                </a:solidFill>
                <a:ea typeface="Calibri" panose="020F0502020204030204" pitchFamily="34" charset="0"/>
                <a:cs typeface="Times New Roman" panose="02020603050405020304" pitchFamily="18" charset="0"/>
              </a:rPr>
              <a:t>), lepljeni nosilci, stavbno pohištvo, pohištvo….) in s tem hitrejšo transformacijo določenih povezanih gospodarskih dejavnosti (npr. trajnostna gradnja z lesom…) ter hitrejši prehod v podnebno nevtralno družbo. </a:t>
            </a:r>
            <a:endParaRPr lang="sl-SI" sz="1400" dirty="0">
              <a:ea typeface="Calibri" panose="020F0502020204030204" pitchFamily="34" charset="0"/>
              <a:cs typeface="Times New Roman" panose="02020603050405020304" pitchFamily="18" charset="0"/>
            </a:endParaRPr>
          </a:p>
          <a:p>
            <a:pPr algn="just">
              <a:lnSpc>
                <a:spcPct val="106000"/>
              </a:lnSpc>
              <a:spcAft>
                <a:spcPts val="600"/>
              </a:spcAft>
            </a:pPr>
            <a:r>
              <a:rPr lang="sl-SI" sz="1400" b="1" dirty="0">
                <a:solidFill>
                  <a:srgbClr val="000000"/>
                </a:solidFill>
                <a:ea typeface="Calibri" panose="020F0502020204030204" pitchFamily="34" charset="0"/>
                <a:cs typeface="Times New Roman" panose="02020603050405020304" pitchFamily="18" charset="0"/>
              </a:rPr>
              <a:t>Upravičeni stroški:</a:t>
            </a:r>
            <a:r>
              <a:rPr lang="sl-SI" sz="1400" dirty="0">
                <a:solidFill>
                  <a:srgbClr val="000000"/>
                </a:solidFill>
                <a:ea typeface="Calibri" panose="020F0502020204030204" pitchFamily="34" charset="0"/>
                <a:cs typeface="Times New Roman" panose="02020603050405020304" pitchFamily="18" charset="0"/>
              </a:rPr>
              <a:t> investicije v osnovna opredmetena in neopredmetena osnovna sredstva</a:t>
            </a:r>
            <a:endParaRPr lang="sl-SI" sz="1400" dirty="0">
              <a:ea typeface="Calibri" panose="020F0502020204030204" pitchFamily="34" charset="0"/>
              <a:cs typeface="Times New Roman" panose="02020603050405020304" pitchFamily="18" charset="0"/>
            </a:endParaRPr>
          </a:p>
          <a:p>
            <a:pPr algn="just">
              <a:lnSpc>
                <a:spcPct val="106000"/>
              </a:lnSpc>
              <a:spcAft>
                <a:spcPts val="600"/>
              </a:spcAft>
            </a:pPr>
            <a:r>
              <a:rPr lang="sl-SI" sz="1400" b="1" dirty="0">
                <a:solidFill>
                  <a:srgbClr val="000000"/>
                </a:solidFill>
                <a:ea typeface="Calibri" panose="020F0502020204030204" pitchFamily="34" charset="0"/>
                <a:cs typeface="Times New Roman" panose="02020603050405020304" pitchFamily="18" charset="0"/>
              </a:rPr>
              <a:t>Upravičenci:</a:t>
            </a:r>
            <a:r>
              <a:rPr lang="sl-SI" sz="1400" dirty="0">
                <a:solidFill>
                  <a:srgbClr val="000000"/>
                </a:solidFill>
                <a:ea typeface="Calibri" panose="020F0502020204030204" pitchFamily="34" charset="0"/>
                <a:cs typeface="Times New Roman" panose="02020603050405020304" pitchFamily="18" charset="0"/>
              </a:rPr>
              <a:t> </a:t>
            </a:r>
            <a:r>
              <a:rPr lang="sl-SI" sz="1400" dirty="0" err="1">
                <a:solidFill>
                  <a:srgbClr val="000000"/>
                </a:solidFill>
                <a:ea typeface="Calibri" panose="020F0502020204030204" pitchFamily="34" charset="0"/>
                <a:cs typeface="Times New Roman" panose="02020603050405020304" pitchFamily="18" charset="0"/>
              </a:rPr>
              <a:t>mikro</a:t>
            </a:r>
            <a:r>
              <a:rPr lang="sl-SI" sz="1400" dirty="0">
                <a:solidFill>
                  <a:srgbClr val="000000"/>
                </a:solidFill>
                <a:ea typeface="Calibri" panose="020F0502020204030204" pitchFamily="34" charset="0"/>
                <a:cs typeface="Times New Roman" panose="02020603050405020304" pitchFamily="18" charset="0"/>
              </a:rPr>
              <a:t>, mala in sred nje velika podjetja (MSP)</a:t>
            </a:r>
            <a:endParaRPr lang="sl-SI" sz="1400" dirty="0">
              <a:ea typeface="Calibri" panose="020F0502020204030204" pitchFamily="34" charset="0"/>
              <a:cs typeface="Times New Roman" panose="02020603050405020304" pitchFamily="18" charset="0"/>
            </a:endParaRPr>
          </a:p>
          <a:p>
            <a:pPr algn="just">
              <a:lnSpc>
                <a:spcPct val="106000"/>
              </a:lnSpc>
              <a:spcAft>
                <a:spcPts val="600"/>
              </a:spcAft>
            </a:pPr>
            <a:r>
              <a:rPr lang="sl-SI" sz="1400" b="1" dirty="0">
                <a:solidFill>
                  <a:srgbClr val="000000"/>
                </a:solidFill>
                <a:ea typeface="Calibri" panose="020F0502020204030204" pitchFamily="34" charset="0"/>
                <a:cs typeface="Times New Roman" panose="02020603050405020304" pitchFamily="18" charset="0"/>
              </a:rPr>
              <a:t>Razpisana vrednost : </a:t>
            </a:r>
            <a:r>
              <a:rPr lang="sl-SI" sz="1400" dirty="0">
                <a:solidFill>
                  <a:srgbClr val="000000"/>
                </a:solidFill>
                <a:ea typeface="Calibri" panose="020F0502020204030204" pitchFamily="34" charset="0"/>
                <a:cs typeface="Times New Roman" panose="02020603050405020304" pitchFamily="18" charset="0"/>
              </a:rPr>
              <a:t>28 milijonov EUR</a:t>
            </a:r>
            <a:endParaRPr lang="sl-SI" sz="1400" dirty="0">
              <a:ea typeface="Calibri" panose="020F0502020204030204" pitchFamily="34" charset="0"/>
              <a:cs typeface="Times New Roman" panose="02020603050405020304" pitchFamily="18" charset="0"/>
            </a:endParaRPr>
          </a:p>
          <a:p>
            <a:pPr algn="just">
              <a:lnSpc>
                <a:spcPct val="106000"/>
              </a:lnSpc>
              <a:spcAft>
                <a:spcPts val="600"/>
              </a:spcAft>
            </a:pPr>
            <a:r>
              <a:rPr lang="sl-SI" sz="1400" b="1" dirty="0">
                <a:solidFill>
                  <a:srgbClr val="000000"/>
                </a:solidFill>
                <a:ea typeface="Calibri" panose="020F0502020204030204" pitchFamily="34" charset="0"/>
                <a:cs typeface="Times New Roman" panose="02020603050405020304" pitchFamily="18" charset="0"/>
              </a:rPr>
              <a:t>Višina sofinanciranja: </a:t>
            </a:r>
            <a:r>
              <a:rPr lang="sl-SI" sz="1400" dirty="0">
                <a:solidFill>
                  <a:srgbClr val="000000"/>
                </a:solidFill>
                <a:ea typeface="Calibri" panose="020F0502020204030204" pitchFamily="34" charset="0"/>
                <a:cs typeface="Times New Roman" panose="02020603050405020304" pitchFamily="18" charset="0"/>
              </a:rPr>
              <a:t>sofinanciranje sledi novi karti regionalne državne pomoči za obdobje 2022 do 2027, skladno s katero se delež sofinanciranja lahko giblje med 15% in 50% upravičenih stroškov, v odvisnosti od velikosti podjetja in od lokacije investicije</a:t>
            </a:r>
            <a:endParaRPr lang="sl-SI" sz="1400" dirty="0">
              <a:ea typeface="Calibri" panose="020F0502020204030204" pitchFamily="34" charset="0"/>
              <a:cs typeface="Times New Roman" panose="02020603050405020304" pitchFamily="18" charset="0"/>
            </a:endParaRPr>
          </a:p>
          <a:p>
            <a:pPr algn="just">
              <a:lnSpc>
                <a:spcPct val="106000"/>
              </a:lnSpc>
              <a:spcAft>
                <a:spcPts val="600"/>
              </a:spcAft>
            </a:pPr>
            <a:r>
              <a:rPr lang="sl-SI" sz="1400" b="1" dirty="0">
                <a:solidFill>
                  <a:srgbClr val="000000"/>
                </a:solidFill>
                <a:ea typeface="Calibri" panose="020F0502020204030204" pitchFamily="34" charset="0"/>
                <a:cs typeface="Times New Roman" panose="02020603050405020304" pitchFamily="18" charset="0"/>
              </a:rPr>
              <a:t>Obdobje upravičenosti stroškov: </a:t>
            </a:r>
            <a:r>
              <a:rPr lang="sl-SI" sz="1400" dirty="0">
                <a:solidFill>
                  <a:srgbClr val="000000"/>
                </a:solidFill>
                <a:ea typeface="Calibri" panose="020F0502020204030204" pitchFamily="34" charset="0"/>
                <a:cs typeface="Times New Roman" panose="02020603050405020304" pitchFamily="18" charset="0"/>
              </a:rPr>
              <a:t>se prične z oddajo vloge na javni razpis in konča 30.6.2026.</a:t>
            </a:r>
            <a:endParaRPr lang="sl-SI" sz="1400" dirty="0">
              <a:ea typeface="Calibri" panose="020F0502020204030204" pitchFamily="34" charset="0"/>
              <a:cs typeface="Times New Roman" panose="02020603050405020304" pitchFamily="18" charset="0"/>
            </a:endParaRPr>
          </a:p>
          <a:p>
            <a:pPr algn="just">
              <a:lnSpc>
                <a:spcPct val="106000"/>
              </a:lnSpc>
              <a:spcAft>
                <a:spcPts val="600"/>
              </a:spcAft>
            </a:pPr>
            <a:r>
              <a:rPr lang="sl-SI" sz="1400" b="1" dirty="0">
                <a:solidFill>
                  <a:srgbClr val="000000"/>
                </a:solidFill>
                <a:ea typeface="Calibri" panose="020F0502020204030204" pitchFamily="34" charset="0"/>
                <a:cs typeface="Times New Roman" panose="02020603050405020304" pitchFamily="18" charset="0"/>
              </a:rPr>
              <a:t>Izvajalec:</a:t>
            </a:r>
            <a:r>
              <a:rPr lang="sl-SI" sz="1400" dirty="0">
                <a:solidFill>
                  <a:srgbClr val="000000"/>
                </a:solidFill>
                <a:ea typeface="Calibri" panose="020F0502020204030204" pitchFamily="34" charset="0"/>
                <a:cs typeface="Times New Roman" panose="02020603050405020304" pitchFamily="18" charset="0"/>
              </a:rPr>
              <a:t> MGRT</a:t>
            </a:r>
            <a:endParaRPr lang="sl-SI" sz="1400" dirty="0">
              <a:ea typeface="Calibri" panose="020F0502020204030204" pitchFamily="34" charset="0"/>
              <a:cs typeface="Times New Roman" panose="02020603050405020304" pitchFamily="18" charset="0"/>
            </a:endParaRPr>
          </a:p>
          <a:p>
            <a:pPr algn="just">
              <a:lnSpc>
                <a:spcPct val="106000"/>
              </a:lnSpc>
              <a:spcAft>
                <a:spcPts val="600"/>
              </a:spcAft>
            </a:pPr>
            <a:r>
              <a:rPr lang="sl-SI" sz="1400" b="1" dirty="0">
                <a:solidFill>
                  <a:srgbClr val="000000"/>
                </a:solidFill>
                <a:ea typeface="Calibri" panose="020F0502020204030204" pitchFamily="34" charset="0"/>
                <a:cs typeface="Times New Roman" panose="02020603050405020304" pitchFamily="18" charset="0"/>
              </a:rPr>
              <a:t>Več o razpisu:  </a:t>
            </a:r>
            <a:r>
              <a:rPr lang="sl-SI" sz="1400" dirty="0">
                <a:solidFill>
                  <a:srgbClr val="000000"/>
                </a:solidFill>
                <a:ea typeface="Calibri" panose="020F0502020204030204" pitchFamily="34" charset="0"/>
                <a:cs typeface="Times New Roman" panose="02020603050405020304" pitchFamily="18" charset="0"/>
                <a:hlinkClick r:id="rId2"/>
              </a:rPr>
              <a:t>https://www.gov.si/zbirke/javne-objave/javni-razpis-za-spodbujanje-vecje-predelave-lesa-za-hitrejsi-prehod-v-podnebno-nevtralno-druzbo-noo-les/</a:t>
            </a:r>
            <a:endParaRPr lang="sl-SI" sz="1400" dirty="0">
              <a:solidFill>
                <a:srgbClr val="000000"/>
              </a:solidFill>
              <a:ea typeface="Calibri" panose="020F0502020204030204" pitchFamily="34" charset="0"/>
              <a:cs typeface="Times New Roman" panose="02020603050405020304" pitchFamily="18" charset="0"/>
            </a:endParaRPr>
          </a:p>
          <a:p>
            <a:pPr algn="just">
              <a:lnSpc>
                <a:spcPct val="106000"/>
              </a:lnSpc>
              <a:spcAft>
                <a:spcPts val="600"/>
              </a:spcAft>
            </a:pPr>
            <a:endParaRPr lang="sl-SI" sz="1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864062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133525" y="862987"/>
            <a:ext cx="4058368" cy="786703"/>
          </a:xfrm>
        </p:spPr>
        <p:txBody>
          <a:bodyPr/>
          <a:lstStyle/>
          <a:p>
            <a:r>
              <a:rPr lang="sl-SI" b="1" dirty="0">
                <a:effectLst>
                  <a:outerShdw blurRad="38100" dist="38100" dir="2700000" algn="tl">
                    <a:srgbClr val="000000">
                      <a:alpha val="43137"/>
                    </a:srgbClr>
                  </a:outerShdw>
                </a:effectLst>
              </a:rPr>
              <a:t>Razpisi v pripravi</a:t>
            </a:r>
          </a:p>
        </p:txBody>
      </p:sp>
      <p:sp>
        <p:nvSpPr>
          <p:cNvPr id="3" name="Pravokotnik 2"/>
          <p:cNvSpPr/>
          <p:nvPr/>
        </p:nvSpPr>
        <p:spPr>
          <a:xfrm>
            <a:off x="390297" y="1875934"/>
            <a:ext cx="11214756" cy="4093428"/>
          </a:xfrm>
          <a:prstGeom prst="rect">
            <a:avLst/>
          </a:prstGeom>
        </p:spPr>
        <p:txBody>
          <a:bodyPr wrap="square">
            <a:spAutoFit/>
          </a:bodyPr>
          <a:lstStyle/>
          <a:p>
            <a:pPr marL="342900" lvl="0" indent="-342900" algn="just">
              <a:spcAft>
                <a:spcPts val="1200"/>
              </a:spcAft>
              <a:buFont typeface="+mj-lt"/>
              <a:buAutoNum type="arabicPeriod"/>
            </a:pPr>
            <a:r>
              <a:rPr lang="sl-SI" sz="2000" dirty="0">
                <a:ea typeface="Calibri" panose="020F0502020204030204" pitchFamily="34" charset="0"/>
              </a:rPr>
              <a:t>Javni razpis </a:t>
            </a:r>
            <a:r>
              <a:rPr lang="sl-SI" sz="2000" b="1" dirty="0">
                <a:ea typeface="Calibri" panose="020F0502020204030204" pitchFamily="34" charset="0"/>
              </a:rPr>
              <a:t>trajnostni razvoj slovenske nastanitvene turistične ponudbe za dvig dodane vrednosti turizma</a:t>
            </a:r>
            <a:r>
              <a:rPr lang="sl-SI" sz="2000" dirty="0">
                <a:ea typeface="Calibri" panose="020F0502020204030204" pitchFamily="34" charset="0"/>
              </a:rPr>
              <a:t> - </a:t>
            </a:r>
            <a:r>
              <a:rPr lang="sl-SI" sz="2000" dirty="0"/>
              <a:t>69 milijonov EUR</a:t>
            </a:r>
          </a:p>
          <a:p>
            <a:pPr marL="342900" indent="-342900" algn="just">
              <a:spcAft>
                <a:spcPts val="1200"/>
              </a:spcAft>
              <a:buFont typeface="+mj-lt"/>
              <a:buAutoNum type="arabicPeriod"/>
            </a:pPr>
            <a:r>
              <a:rPr lang="sl-SI" sz="2000" dirty="0"/>
              <a:t>Sofinanciranje stroškov podjetij iz panog turizma v času </a:t>
            </a:r>
            <a:r>
              <a:rPr lang="sl-SI" sz="2000" b="1" dirty="0"/>
              <a:t>ponovnega zagona dejavnosti po epidemiji </a:t>
            </a:r>
            <a:r>
              <a:rPr lang="sl-SI" sz="2000" dirty="0"/>
              <a:t>Covid-19 - 10 milijonov EUR</a:t>
            </a:r>
          </a:p>
          <a:p>
            <a:pPr marL="342900" indent="-342900" algn="just">
              <a:spcAft>
                <a:spcPts val="1200"/>
              </a:spcAft>
              <a:buFont typeface="+mj-lt"/>
              <a:buAutoNum type="arabicPeriod"/>
            </a:pPr>
            <a:r>
              <a:rPr lang="sl-SI" sz="2000" dirty="0"/>
              <a:t>Javni razpis za spodbujanje </a:t>
            </a:r>
            <a:r>
              <a:rPr lang="sl-SI" sz="2000" b="1" dirty="0"/>
              <a:t>pilotnih / demonstracijskih projektov </a:t>
            </a:r>
            <a:r>
              <a:rPr lang="sl-SI" sz="2000" dirty="0"/>
              <a:t>– DEMO PILOTI - 30 milijonov EUR</a:t>
            </a:r>
          </a:p>
          <a:p>
            <a:pPr marL="342900" indent="-342900" algn="just">
              <a:spcAft>
                <a:spcPts val="1200"/>
              </a:spcAft>
              <a:buFont typeface="+mj-lt"/>
              <a:buAutoNum type="arabicPeriod"/>
            </a:pPr>
            <a:r>
              <a:rPr lang="sl-SI" sz="2000" dirty="0"/>
              <a:t>Javni razpis </a:t>
            </a:r>
            <a:r>
              <a:rPr lang="sl-SI" sz="2000" dirty="0" err="1"/>
              <a:t>mikro</a:t>
            </a:r>
            <a:r>
              <a:rPr lang="sl-SI" sz="2000" dirty="0"/>
              <a:t> spodbude v </a:t>
            </a:r>
            <a:r>
              <a:rPr lang="sl-SI" sz="2000" b="1" dirty="0"/>
              <a:t>lesnopredelovalni panogi</a:t>
            </a:r>
            <a:r>
              <a:rPr lang="sl-SI" sz="2000" dirty="0"/>
              <a:t> - 1 milijon EUR</a:t>
            </a:r>
          </a:p>
          <a:p>
            <a:pPr marL="342900" indent="-342900" algn="just">
              <a:spcAft>
                <a:spcPts val="1200"/>
              </a:spcAft>
              <a:buFont typeface="+mj-lt"/>
              <a:buAutoNum type="arabicPeriod"/>
            </a:pPr>
            <a:r>
              <a:rPr lang="sl-SI" sz="2000" dirty="0"/>
              <a:t>Kompetenčni center za razvoj </a:t>
            </a:r>
            <a:r>
              <a:rPr lang="sl-SI" sz="2000" b="1" dirty="0"/>
              <a:t>kadrov v lesarstvu </a:t>
            </a:r>
            <a:r>
              <a:rPr lang="sl-SI" sz="2000" dirty="0"/>
              <a:t>4.0 (</a:t>
            </a:r>
            <a:r>
              <a:rPr lang="sl-SI" sz="2000" dirty="0" err="1"/>
              <a:t>KOCles</a:t>
            </a:r>
            <a:r>
              <a:rPr lang="sl-SI" sz="2000" dirty="0"/>
              <a:t> 4) - 600.000 EUR</a:t>
            </a:r>
          </a:p>
          <a:p>
            <a:pPr marL="342900" indent="-342900" algn="just">
              <a:spcAft>
                <a:spcPts val="1200"/>
              </a:spcAft>
              <a:buFont typeface="+mj-lt"/>
              <a:buAutoNum type="arabicPeriod"/>
            </a:pPr>
            <a:r>
              <a:rPr lang="sl-SI" sz="2000" b="1" dirty="0"/>
              <a:t>Testni laboratorij </a:t>
            </a:r>
            <a:r>
              <a:rPr lang="sl-SI" sz="2000" dirty="0"/>
              <a:t>za razvoj tehnoloških rešitev za povečanje energetske učinkovitosti podjetij - 2 milijona EUR</a:t>
            </a:r>
          </a:p>
          <a:p>
            <a:pPr marL="342900" indent="-342900" algn="just">
              <a:spcAft>
                <a:spcPts val="1200"/>
              </a:spcAft>
              <a:buFont typeface="+mj-lt"/>
              <a:buAutoNum type="arabicPeriod"/>
            </a:pPr>
            <a:r>
              <a:rPr lang="sl-SI" sz="2000" dirty="0"/>
              <a:t>Uvajanje </a:t>
            </a:r>
            <a:r>
              <a:rPr lang="sl-SI" sz="2000" b="1" dirty="0"/>
              <a:t>krožnega gospodarstva v MSP</a:t>
            </a:r>
            <a:r>
              <a:rPr lang="sl-SI" sz="2000" dirty="0"/>
              <a:t> - 12,8 milijona EUR</a:t>
            </a:r>
          </a:p>
        </p:txBody>
      </p:sp>
    </p:spTree>
    <p:extLst>
      <p:ext uri="{BB962C8B-B14F-4D97-AF65-F5344CB8AC3E}">
        <p14:creationId xmlns:p14="http://schemas.microsoft.com/office/powerpoint/2010/main" val="22535273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avokotnik 3"/>
          <p:cNvSpPr/>
          <p:nvPr/>
        </p:nvSpPr>
        <p:spPr>
          <a:xfrm>
            <a:off x="1077433" y="1514587"/>
            <a:ext cx="9328298" cy="2923877"/>
          </a:xfrm>
          <a:prstGeom prst="rect">
            <a:avLst/>
          </a:prstGeom>
        </p:spPr>
        <p:txBody>
          <a:bodyPr wrap="square">
            <a:spAutoFit/>
          </a:bodyPr>
          <a:lstStyle/>
          <a:p>
            <a:pPr algn="ctr"/>
            <a:endParaRPr lang="sl-SI" b="1" dirty="0"/>
          </a:p>
          <a:p>
            <a:pPr algn="ctr"/>
            <a:r>
              <a:rPr lang="sl-SI" sz="2600" b="1" dirty="0">
                <a:effectLst>
                  <a:outerShdw blurRad="38100" dist="38100" dir="2700000" algn="tl">
                    <a:srgbClr val="000000">
                      <a:alpha val="43137"/>
                    </a:srgbClr>
                  </a:outerShdw>
                </a:effectLst>
              </a:rPr>
              <a:t>Vprašanja: </a:t>
            </a:r>
            <a:br>
              <a:rPr lang="sl-SI" dirty="0"/>
            </a:br>
            <a:r>
              <a:rPr lang="sl-SI" sz="2000" dirty="0"/>
              <a:t>eusredstva.mgrt@gov.si</a:t>
            </a:r>
            <a:br>
              <a:rPr lang="sl-SI" dirty="0"/>
            </a:br>
            <a:endParaRPr lang="sl-SI" dirty="0"/>
          </a:p>
          <a:p>
            <a:pPr algn="ctr"/>
            <a:endParaRPr lang="sl-SI" b="1" dirty="0"/>
          </a:p>
          <a:p>
            <a:pPr algn="ctr"/>
            <a:endParaRPr lang="sl-SI" b="1" dirty="0"/>
          </a:p>
          <a:p>
            <a:pPr algn="ctr"/>
            <a:r>
              <a:rPr lang="sl-SI" sz="2600" b="1" dirty="0">
                <a:effectLst>
                  <a:outerShdw blurRad="38100" dist="38100" dir="2700000" algn="tl">
                    <a:srgbClr val="000000">
                      <a:alpha val="43137"/>
                    </a:srgbClr>
                  </a:outerShdw>
                </a:effectLst>
              </a:rPr>
              <a:t>Javne objave vseh MGRT ukrepov: </a:t>
            </a:r>
          </a:p>
          <a:p>
            <a:pPr algn="ctr"/>
            <a:r>
              <a:rPr lang="sl-SI" sz="2000" dirty="0"/>
              <a:t>https://www.gov.si/zbirke/javne-objave/?date=&amp;titleref=&amp;publisher%5B%5D=25&amp;type=</a:t>
            </a:r>
            <a:br>
              <a:rPr lang="sl-SI" sz="2000" dirty="0">
                <a:solidFill>
                  <a:schemeClr val="accent1"/>
                </a:solidFill>
              </a:rPr>
            </a:br>
            <a:endParaRPr lang="sl-SI" sz="2000" dirty="0"/>
          </a:p>
        </p:txBody>
      </p:sp>
    </p:spTree>
    <p:extLst>
      <p:ext uri="{BB962C8B-B14F-4D97-AF65-F5344CB8AC3E}">
        <p14:creationId xmlns:p14="http://schemas.microsoft.com/office/powerpoint/2010/main" val="17228352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732787" y="2857013"/>
            <a:ext cx="10515600" cy="1325563"/>
          </a:xfrm>
        </p:spPr>
        <p:txBody>
          <a:bodyPr/>
          <a:lstStyle/>
          <a:p>
            <a:pPr algn="ctr"/>
            <a:r>
              <a:rPr lang="sl-SI" b="1" dirty="0">
                <a:effectLst>
                  <a:outerShdw blurRad="38100" dist="38100" dir="2700000" algn="tl">
                    <a:srgbClr val="000000">
                      <a:alpha val="43137"/>
                    </a:srgbClr>
                  </a:outerShdw>
                </a:effectLst>
              </a:rPr>
              <a:t>Hvala za pozornost</a:t>
            </a:r>
            <a:br>
              <a:rPr lang="sl-SI" b="1" dirty="0">
                <a:solidFill>
                  <a:schemeClr val="accent1"/>
                </a:solidFill>
                <a:effectLst>
                  <a:outerShdw blurRad="38100" dist="38100" dir="2700000" algn="tl">
                    <a:srgbClr val="000000">
                      <a:alpha val="43137"/>
                    </a:srgbClr>
                  </a:outerShdw>
                </a:effectLst>
              </a:rPr>
            </a:br>
            <a:endParaRPr lang="sl-SI"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80528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327355" y="759718"/>
            <a:ext cx="8760543" cy="906320"/>
          </a:xfrm>
          <a:ln>
            <a:noFill/>
          </a:ln>
        </p:spPr>
        <p:txBody>
          <a:bodyPr>
            <a:normAutofit/>
          </a:bodyPr>
          <a:lstStyle/>
          <a:p>
            <a:pPr algn="ctr"/>
            <a:r>
              <a:rPr lang="sl-SI" b="1" dirty="0">
                <a:ln w="0"/>
                <a:effectLst>
                  <a:outerShdw blurRad="38100" dist="25400" dir="5400000" algn="ctr" rotWithShape="0">
                    <a:srgbClr val="6E747A">
                      <a:alpha val="43000"/>
                    </a:srgbClr>
                  </a:outerShdw>
                </a:effectLst>
              </a:rPr>
              <a:t>V letu 2022 je na voljo 646,5 mio EUR</a:t>
            </a:r>
            <a:endParaRPr lang="sl-SI" dirty="0"/>
          </a:p>
        </p:txBody>
      </p:sp>
      <p:graphicFrame>
        <p:nvGraphicFramePr>
          <p:cNvPr id="8" name="Chart 2">
            <a:extLst>
              <a:ext uri="{FF2B5EF4-FFF2-40B4-BE49-F238E27FC236}">
                <a16:creationId xmlns:a16="http://schemas.microsoft.com/office/drawing/2014/main" id="{34C07012-FB4C-774A-A20B-FA1F9E5DE5D9}"/>
              </a:ext>
            </a:extLst>
          </p:cNvPr>
          <p:cNvGraphicFramePr>
            <a:graphicFrameLocks/>
          </p:cNvGraphicFramePr>
          <p:nvPr>
            <p:extLst>
              <p:ext uri="{D42A27DB-BD31-4B8C-83A1-F6EECF244321}">
                <p14:modId xmlns:p14="http://schemas.microsoft.com/office/powerpoint/2010/main" val="2781170565"/>
              </p:ext>
            </p:extLst>
          </p:nvPr>
        </p:nvGraphicFramePr>
        <p:xfrm>
          <a:off x="164689" y="2126777"/>
          <a:ext cx="6263148" cy="4760777"/>
        </p:xfrm>
        <a:graphic>
          <a:graphicData uri="http://schemas.openxmlformats.org/drawingml/2006/chart">
            <c:chart xmlns:c="http://schemas.openxmlformats.org/drawingml/2006/chart" xmlns:r="http://schemas.openxmlformats.org/officeDocument/2006/relationships" r:id="rId3"/>
          </a:graphicData>
        </a:graphic>
      </p:graphicFrame>
      <p:sp useBgFill="1">
        <p:nvSpPr>
          <p:cNvPr id="9" name="Desna puščica 8"/>
          <p:cNvSpPr/>
          <p:nvPr/>
        </p:nvSpPr>
        <p:spPr>
          <a:xfrm>
            <a:off x="613606" y="1409711"/>
            <a:ext cx="3977149" cy="973393"/>
          </a:xfrm>
          <a:prstGeom prst="rightArrow">
            <a:avLst/>
          </a:prstGeom>
          <a:ln>
            <a:solidFill>
              <a:schemeClr val="dk1"/>
            </a:solidFill>
          </a:ln>
          <a:effectLst>
            <a:reflection stA="0" endPos="0" dist="50800" dir="5400000" sy="-100000" algn="bl" rotWithShape="0"/>
          </a:effectLst>
          <a:scene3d>
            <a:camera prst="orthographicFront"/>
            <a:lightRig rig="threePt" dir="t"/>
          </a:scene3d>
          <a:sp3d extrusionH="76200" prstMaterial="plastic">
            <a:bevelT w="165100" prst="coolSlant"/>
            <a:bevelB/>
            <a:extrusionClr>
              <a:schemeClr val="tx1"/>
            </a:extrusionClr>
          </a:sp3d>
        </p:spPr>
        <p:style>
          <a:lnRef idx="2">
            <a:schemeClr val="dk1"/>
          </a:lnRef>
          <a:fillRef idx="1">
            <a:schemeClr val="lt1"/>
          </a:fillRef>
          <a:effectRef idx="0">
            <a:schemeClr val="dk1"/>
          </a:effectRef>
          <a:fontRef idx="minor">
            <a:schemeClr val="dk1"/>
          </a:fontRef>
        </p:style>
        <p:txBody>
          <a:bodyPr rtlCol="0" anchor="ctr"/>
          <a:lstStyle/>
          <a:p>
            <a:pPr algn="ctr"/>
            <a:r>
              <a:rPr lang="it-IT" b="1" dirty="0" err="1"/>
              <a:t>Nepovratna</a:t>
            </a:r>
            <a:r>
              <a:rPr lang="it-IT" b="1" dirty="0"/>
              <a:t> </a:t>
            </a:r>
            <a:r>
              <a:rPr lang="it-IT" b="1" dirty="0" err="1"/>
              <a:t>sredstva</a:t>
            </a:r>
            <a:r>
              <a:rPr lang="it-IT" b="1" dirty="0"/>
              <a:t> 485 mio EUR</a:t>
            </a:r>
          </a:p>
        </p:txBody>
      </p:sp>
      <p:graphicFrame>
        <p:nvGraphicFramePr>
          <p:cNvPr id="11" name="Object 29">
            <a:extLst>
              <a:ext uri="{FF2B5EF4-FFF2-40B4-BE49-F238E27FC236}">
                <a16:creationId xmlns:a16="http://schemas.microsoft.com/office/drawing/2014/main" id="{B0159F88-0233-FF4D-B177-4106202E7BA7}"/>
              </a:ext>
            </a:extLst>
          </p:cNvPr>
          <p:cNvGraphicFramePr>
            <a:graphicFrameLocks noChangeAspect="1"/>
          </p:cNvGraphicFramePr>
          <p:nvPr>
            <p:extLst>
              <p:ext uri="{D42A27DB-BD31-4B8C-83A1-F6EECF244321}">
                <p14:modId xmlns:p14="http://schemas.microsoft.com/office/powerpoint/2010/main" val="1717152246"/>
              </p:ext>
            </p:extLst>
          </p:nvPr>
        </p:nvGraphicFramePr>
        <p:xfrm>
          <a:off x="6518275" y="2986088"/>
          <a:ext cx="5491163" cy="2670175"/>
        </p:xfrm>
        <a:graphic>
          <a:graphicData uri="http://schemas.openxmlformats.org/presentationml/2006/ole">
            <mc:AlternateContent xmlns:mc="http://schemas.openxmlformats.org/markup-compatibility/2006">
              <mc:Choice xmlns:v="urn:schemas-microsoft-com:vml" Requires="v">
                <p:oleObj spid="_x0000_s1056" name="Delovni list" r:id="rId4" imgW="8344006" imgH="4023550" progId="Excel.Sheet.12">
                  <p:embed/>
                </p:oleObj>
              </mc:Choice>
              <mc:Fallback>
                <p:oleObj name="Delovni list" r:id="rId4" imgW="8344006" imgH="4023550" progId="Excel.Sheet.12">
                  <p:embed/>
                  <p:pic>
                    <p:nvPicPr>
                      <p:cNvPr id="7" name="Object 29">
                        <a:extLst>
                          <a:ext uri="{FF2B5EF4-FFF2-40B4-BE49-F238E27FC236}">
                            <a16:creationId xmlns:a16="http://schemas.microsoft.com/office/drawing/2014/main" id="{B0159F88-0233-FF4D-B177-4106202E7BA7}"/>
                          </a:ext>
                        </a:extLst>
                      </p:cNvPr>
                      <p:cNvPicPr/>
                      <p:nvPr/>
                    </p:nvPicPr>
                    <p:blipFill>
                      <a:blip r:embed="rId5"/>
                      <a:stretch>
                        <a:fillRect/>
                      </a:stretch>
                    </p:blipFill>
                    <p:spPr>
                      <a:xfrm>
                        <a:off x="6518275" y="2986088"/>
                        <a:ext cx="5491163" cy="2670175"/>
                      </a:xfrm>
                      <a:prstGeom prst="rect">
                        <a:avLst/>
                      </a:prstGeom>
                      <a:noFill/>
                      <a:ln w="28575">
                        <a:solidFill>
                          <a:schemeClr val="tx1"/>
                        </a:solidFill>
                        <a:bevel/>
                      </a:ln>
                    </p:spPr>
                  </p:pic>
                </p:oleObj>
              </mc:Fallback>
            </mc:AlternateContent>
          </a:graphicData>
        </a:graphic>
      </p:graphicFrame>
      <p:sp>
        <p:nvSpPr>
          <p:cNvPr id="12" name="Leva puščica 11"/>
          <p:cNvSpPr/>
          <p:nvPr/>
        </p:nvSpPr>
        <p:spPr>
          <a:xfrm>
            <a:off x="7409835" y="1409711"/>
            <a:ext cx="3972232" cy="973393"/>
          </a:xfrm>
          <a:prstGeom prst="leftArrow">
            <a:avLst/>
          </a:prstGeom>
          <a:solidFill>
            <a:schemeClr val="bg1"/>
          </a:solidFill>
          <a:ln>
            <a:solidFill>
              <a:schemeClr val="dk1"/>
            </a:solidFill>
          </a:ln>
          <a:effectLst>
            <a:reflection stA="0" endPos="0" dist="50800" dir="5400000" sy="-100000" algn="bl" rotWithShape="0"/>
          </a:effectLst>
          <a:scene3d>
            <a:camera prst="orthographicFront"/>
            <a:lightRig rig="threePt" dir="t"/>
          </a:scene3d>
          <a:sp3d extrusionH="76200" prstMaterial="plastic">
            <a:bevelT w="165100" prst="coolSlant"/>
            <a:bevelB w="165100" prst="coolSlant"/>
            <a:extrusionClr>
              <a:schemeClr val="tx1"/>
            </a:extrusionClr>
          </a:sp3d>
        </p:spPr>
        <p:style>
          <a:lnRef idx="2">
            <a:schemeClr val="dk1"/>
          </a:lnRef>
          <a:fillRef idx="1">
            <a:schemeClr val="lt1"/>
          </a:fillRef>
          <a:effectRef idx="0">
            <a:schemeClr val="dk1"/>
          </a:effectRef>
          <a:fontRef idx="minor">
            <a:schemeClr val="dk1"/>
          </a:fontRef>
        </p:style>
        <p:txBody>
          <a:bodyPr rtlCol="0" anchor="ctr"/>
          <a:lstStyle/>
          <a:p>
            <a:pPr algn="ctr"/>
            <a:r>
              <a:rPr lang="sl-SI" b="1" dirty="0">
                <a:solidFill>
                  <a:schemeClr val="dk1"/>
                </a:solidFill>
              </a:rPr>
              <a:t>Povratna sredstva 161,5 mio EUR</a:t>
            </a:r>
          </a:p>
        </p:txBody>
      </p:sp>
    </p:spTree>
    <p:extLst>
      <p:ext uri="{BB962C8B-B14F-4D97-AF65-F5344CB8AC3E}">
        <p14:creationId xmlns:p14="http://schemas.microsoft.com/office/powerpoint/2010/main" val="847983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Zaobljeni pravokotnik 52"/>
          <p:cNvSpPr/>
          <p:nvPr/>
        </p:nvSpPr>
        <p:spPr>
          <a:xfrm>
            <a:off x="559259" y="1516815"/>
            <a:ext cx="2878166" cy="121605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sl-SI" b="1" dirty="0">
                <a:solidFill>
                  <a:schemeClr val="tx1"/>
                </a:solidFill>
              </a:rPr>
              <a:t>INTENZIVNA ČASOVNICA ČRPANJA</a:t>
            </a:r>
          </a:p>
        </p:txBody>
      </p:sp>
      <p:sp>
        <p:nvSpPr>
          <p:cNvPr id="54" name="Zaobljeni pravokotnik 53"/>
          <p:cNvSpPr/>
          <p:nvPr/>
        </p:nvSpPr>
        <p:spPr>
          <a:xfrm>
            <a:off x="8709550" y="3529142"/>
            <a:ext cx="2943777" cy="121605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b="1" dirty="0">
                <a:solidFill>
                  <a:schemeClr val="tx1"/>
                </a:solidFill>
              </a:rPr>
              <a:t>POGODBE NAJKASNEJE DO LETA 2024, PORABA SREDSTEV DO 2026</a:t>
            </a:r>
          </a:p>
        </p:txBody>
      </p:sp>
      <p:sp>
        <p:nvSpPr>
          <p:cNvPr id="55" name="Zaobljeni pravokotnik 54"/>
          <p:cNvSpPr/>
          <p:nvPr/>
        </p:nvSpPr>
        <p:spPr>
          <a:xfrm>
            <a:off x="8686280" y="1615081"/>
            <a:ext cx="2967047" cy="121605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sl-SI" b="1" dirty="0">
                <a:solidFill>
                  <a:schemeClr val="tx1"/>
                </a:solidFill>
              </a:rPr>
              <a:t>MEJNIKI – NI ODPUSTKOV</a:t>
            </a:r>
          </a:p>
        </p:txBody>
      </p:sp>
      <p:sp>
        <p:nvSpPr>
          <p:cNvPr id="56" name="Zaobljeni pravokotnik 55"/>
          <p:cNvSpPr/>
          <p:nvPr/>
        </p:nvSpPr>
        <p:spPr>
          <a:xfrm>
            <a:off x="8756410" y="5482269"/>
            <a:ext cx="2896917" cy="121605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b="1">
              <a:solidFill>
                <a:schemeClr val="tx1"/>
              </a:solidFill>
            </a:endParaRPr>
          </a:p>
        </p:txBody>
      </p:sp>
      <p:sp>
        <p:nvSpPr>
          <p:cNvPr id="57" name="Zaobljeni pravokotnik 56"/>
          <p:cNvSpPr/>
          <p:nvPr/>
        </p:nvSpPr>
        <p:spPr>
          <a:xfrm>
            <a:off x="4769444" y="5526050"/>
            <a:ext cx="2869180" cy="121605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b="1">
              <a:solidFill>
                <a:schemeClr val="tx1"/>
              </a:solidFill>
            </a:endParaRPr>
          </a:p>
        </p:txBody>
      </p:sp>
      <p:sp>
        <p:nvSpPr>
          <p:cNvPr id="58" name="Zaobljeni pravokotnik 57"/>
          <p:cNvSpPr/>
          <p:nvPr/>
        </p:nvSpPr>
        <p:spPr>
          <a:xfrm>
            <a:off x="4810489" y="1611002"/>
            <a:ext cx="2821390" cy="121605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sl-SI" b="1">
                <a:solidFill>
                  <a:schemeClr val="tx1"/>
                </a:solidFill>
              </a:rPr>
              <a:t>IZVEDLJIVOST PROJEKTOV</a:t>
            </a:r>
          </a:p>
        </p:txBody>
      </p:sp>
      <p:sp>
        <p:nvSpPr>
          <p:cNvPr id="65" name="Zaobljeni pravokotnik 64"/>
          <p:cNvSpPr/>
          <p:nvPr/>
        </p:nvSpPr>
        <p:spPr>
          <a:xfrm>
            <a:off x="4832904" y="3594395"/>
            <a:ext cx="2803686" cy="121605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b="1">
              <a:solidFill>
                <a:schemeClr val="tx1"/>
              </a:solidFill>
            </a:endParaRPr>
          </a:p>
        </p:txBody>
      </p:sp>
      <p:sp>
        <p:nvSpPr>
          <p:cNvPr id="67" name="Zaobljeni pravokotnik 66"/>
          <p:cNvSpPr/>
          <p:nvPr/>
        </p:nvSpPr>
        <p:spPr>
          <a:xfrm>
            <a:off x="559260" y="5537171"/>
            <a:ext cx="2875456" cy="121605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b="1">
              <a:solidFill>
                <a:schemeClr val="tx1"/>
              </a:solidFill>
            </a:endParaRPr>
          </a:p>
        </p:txBody>
      </p:sp>
      <p:sp>
        <p:nvSpPr>
          <p:cNvPr id="68" name="Zaobljeni pravokotnik 67"/>
          <p:cNvSpPr/>
          <p:nvPr/>
        </p:nvSpPr>
        <p:spPr>
          <a:xfrm>
            <a:off x="559260" y="3558717"/>
            <a:ext cx="2875456" cy="121605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b="1">
              <a:solidFill>
                <a:schemeClr val="tx1"/>
              </a:solidFill>
            </a:endParaRPr>
          </a:p>
        </p:txBody>
      </p:sp>
      <p:sp>
        <p:nvSpPr>
          <p:cNvPr id="77" name="Desna puščica 76"/>
          <p:cNvSpPr/>
          <p:nvPr/>
        </p:nvSpPr>
        <p:spPr>
          <a:xfrm rot="5400000">
            <a:off x="9974799" y="4966107"/>
            <a:ext cx="669303" cy="368431"/>
          </a:xfrm>
          <a:prstGeom prst="rightArrow">
            <a:avLst/>
          </a:prstGeom>
          <a:solidFill>
            <a:schemeClr val="bg1"/>
          </a:solidFill>
          <a:ln/>
          <a:effectLst>
            <a:glow rad="63500">
              <a:schemeClr val="accent3">
                <a:satMod val="175000"/>
                <a:alpha val="40000"/>
              </a:schemeClr>
            </a:glow>
          </a:effectLst>
          <a:scene3d>
            <a:camera prst="perspectiveRelaxed"/>
            <a:lightRig rig="threePt" dir="t"/>
          </a:scene3d>
        </p:spPr>
        <p:style>
          <a:lnRef idx="2">
            <a:schemeClr val="dk1"/>
          </a:lnRef>
          <a:fillRef idx="1">
            <a:schemeClr val="lt1"/>
          </a:fillRef>
          <a:effectRef idx="0">
            <a:schemeClr val="dk1"/>
          </a:effectRef>
          <a:fontRef idx="minor">
            <a:schemeClr val="dk1"/>
          </a:fontRef>
        </p:style>
        <p:txBody>
          <a:bodyPr rtlCol="0" anchor="ctr"/>
          <a:lstStyle/>
          <a:p>
            <a:pPr algn="ctr"/>
            <a:endParaRPr lang="sl-SI"/>
          </a:p>
        </p:txBody>
      </p:sp>
      <p:sp>
        <p:nvSpPr>
          <p:cNvPr id="90" name="Desna puščica 89"/>
          <p:cNvSpPr/>
          <p:nvPr/>
        </p:nvSpPr>
        <p:spPr>
          <a:xfrm>
            <a:off x="3852144" y="1923028"/>
            <a:ext cx="669303" cy="368431"/>
          </a:xfrm>
          <a:prstGeom prst="rightArrow">
            <a:avLst/>
          </a:prstGeom>
          <a:solidFill>
            <a:schemeClr val="bg1"/>
          </a:solidFill>
          <a:ln/>
          <a:effectLst>
            <a:glow rad="63500">
              <a:schemeClr val="accent3">
                <a:satMod val="175000"/>
                <a:alpha val="40000"/>
              </a:schemeClr>
            </a:glow>
          </a:effectLst>
          <a:scene3d>
            <a:camera prst="perspectiveRelaxed"/>
            <a:lightRig rig="threePt" dir="t"/>
          </a:scene3d>
        </p:spPr>
        <p:style>
          <a:lnRef idx="2">
            <a:schemeClr val="dk1"/>
          </a:lnRef>
          <a:fillRef idx="1">
            <a:schemeClr val="lt1"/>
          </a:fillRef>
          <a:effectRef idx="0">
            <a:schemeClr val="dk1"/>
          </a:effectRef>
          <a:fontRef idx="minor">
            <a:schemeClr val="dk1"/>
          </a:fontRef>
        </p:style>
        <p:txBody>
          <a:bodyPr rtlCol="0" anchor="ctr"/>
          <a:lstStyle/>
          <a:p>
            <a:pPr algn="ctr"/>
            <a:endParaRPr lang="sl-SI"/>
          </a:p>
        </p:txBody>
      </p:sp>
      <p:sp>
        <p:nvSpPr>
          <p:cNvPr id="91" name="Desna puščica 90"/>
          <p:cNvSpPr/>
          <p:nvPr/>
        </p:nvSpPr>
        <p:spPr>
          <a:xfrm>
            <a:off x="7850250" y="1954504"/>
            <a:ext cx="669303" cy="368431"/>
          </a:xfrm>
          <a:prstGeom prst="rightArrow">
            <a:avLst/>
          </a:prstGeom>
          <a:solidFill>
            <a:schemeClr val="bg1"/>
          </a:solidFill>
          <a:ln/>
          <a:effectLst>
            <a:glow rad="63500">
              <a:schemeClr val="accent3">
                <a:satMod val="175000"/>
                <a:alpha val="40000"/>
              </a:schemeClr>
            </a:glow>
          </a:effectLst>
          <a:scene3d>
            <a:camera prst="perspectiveRelaxed"/>
            <a:lightRig rig="threePt" dir="t"/>
          </a:scene3d>
        </p:spPr>
        <p:style>
          <a:lnRef idx="2">
            <a:schemeClr val="dk1"/>
          </a:lnRef>
          <a:fillRef idx="1">
            <a:schemeClr val="lt1"/>
          </a:fillRef>
          <a:effectRef idx="0">
            <a:schemeClr val="dk1"/>
          </a:effectRef>
          <a:fontRef idx="minor">
            <a:schemeClr val="dk1"/>
          </a:fontRef>
        </p:style>
        <p:txBody>
          <a:bodyPr rtlCol="0" anchor="ctr"/>
          <a:lstStyle/>
          <a:p>
            <a:pPr algn="ctr"/>
            <a:endParaRPr lang="sl-SI"/>
          </a:p>
        </p:txBody>
      </p:sp>
      <p:sp>
        <p:nvSpPr>
          <p:cNvPr id="92" name="Desna puščica 91"/>
          <p:cNvSpPr/>
          <p:nvPr/>
        </p:nvSpPr>
        <p:spPr>
          <a:xfrm rot="10800000">
            <a:off x="3790366" y="2132214"/>
            <a:ext cx="669303" cy="368431"/>
          </a:xfrm>
          <a:prstGeom prst="rightArrow">
            <a:avLst/>
          </a:prstGeom>
          <a:solidFill>
            <a:schemeClr val="bg1"/>
          </a:solidFill>
          <a:ln/>
          <a:effectLst>
            <a:glow rad="63500">
              <a:schemeClr val="accent3">
                <a:satMod val="175000"/>
                <a:alpha val="40000"/>
              </a:schemeClr>
            </a:glow>
          </a:effectLst>
          <a:scene3d>
            <a:camera prst="perspectiveRelaxed"/>
            <a:lightRig rig="threePt" dir="t"/>
          </a:scene3d>
        </p:spPr>
        <p:style>
          <a:lnRef idx="2">
            <a:schemeClr val="dk1"/>
          </a:lnRef>
          <a:fillRef idx="1">
            <a:schemeClr val="lt1"/>
          </a:fillRef>
          <a:effectRef idx="0">
            <a:schemeClr val="dk1"/>
          </a:effectRef>
          <a:fontRef idx="minor">
            <a:schemeClr val="dk1"/>
          </a:fontRef>
        </p:style>
        <p:txBody>
          <a:bodyPr rtlCol="0" anchor="ctr"/>
          <a:lstStyle/>
          <a:p>
            <a:pPr algn="ctr"/>
            <a:endParaRPr lang="sl-SI"/>
          </a:p>
        </p:txBody>
      </p:sp>
      <p:sp>
        <p:nvSpPr>
          <p:cNvPr id="93" name="Desna puščica 92"/>
          <p:cNvSpPr/>
          <p:nvPr/>
        </p:nvSpPr>
        <p:spPr>
          <a:xfrm rot="10800000">
            <a:off x="3818637" y="4104147"/>
            <a:ext cx="669303" cy="368431"/>
          </a:xfrm>
          <a:prstGeom prst="rightArrow">
            <a:avLst/>
          </a:prstGeom>
          <a:solidFill>
            <a:schemeClr val="bg1"/>
          </a:solidFill>
          <a:ln/>
          <a:effectLst>
            <a:glow rad="63500">
              <a:schemeClr val="accent3">
                <a:satMod val="175000"/>
                <a:alpha val="40000"/>
              </a:schemeClr>
            </a:glow>
          </a:effectLst>
          <a:scene3d>
            <a:camera prst="perspectiveRelaxed"/>
            <a:lightRig rig="threePt" dir="t"/>
          </a:scene3d>
        </p:spPr>
        <p:style>
          <a:lnRef idx="2">
            <a:schemeClr val="dk1"/>
          </a:lnRef>
          <a:fillRef idx="1">
            <a:schemeClr val="lt1"/>
          </a:fillRef>
          <a:effectRef idx="0">
            <a:schemeClr val="dk1"/>
          </a:effectRef>
          <a:fontRef idx="minor">
            <a:schemeClr val="dk1"/>
          </a:fontRef>
        </p:style>
        <p:txBody>
          <a:bodyPr rtlCol="0" anchor="ctr"/>
          <a:lstStyle/>
          <a:p>
            <a:pPr algn="ctr"/>
            <a:endParaRPr lang="sl-SI"/>
          </a:p>
        </p:txBody>
      </p:sp>
      <p:sp>
        <p:nvSpPr>
          <p:cNvPr id="94" name="Desna puščica 93"/>
          <p:cNvSpPr/>
          <p:nvPr/>
        </p:nvSpPr>
        <p:spPr>
          <a:xfrm>
            <a:off x="3856077" y="3894961"/>
            <a:ext cx="669303" cy="368431"/>
          </a:xfrm>
          <a:prstGeom prst="rightArrow">
            <a:avLst/>
          </a:prstGeom>
          <a:solidFill>
            <a:schemeClr val="bg1"/>
          </a:solidFill>
          <a:ln/>
          <a:effectLst>
            <a:glow rad="63500">
              <a:schemeClr val="accent3">
                <a:satMod val="175000"/>
                <a:alpha val="40000"/>
              </a:schemeClr>
            </a:glow>
          </a:effectLst>
          <a:scene3d>
            <a:camera prst="perspectiveRelaxed"/>
            <a:lightRig rig="threePt" dir="t"/>
          </a:scene3d>
        </p:spPr>
        <p:style>
          <a:lnRef idx="2">
            <a:schemeClr val="dk1"/>
          </a:lnRef>
          <a:fillRef idx="1">
            <a:schemeClr val="lt1"/>
          </a:fillRef>
          <a:effectRef idx="0">
            <a:schemeClr val="dk1"/>
          </a:effectRef>
          <a:fontRef idx="minor">
            <a:schemeClr val="dk1"/>
          </a:fontRef>
        </p:style>
        <p:txBody>
          <a:bodyPr rtlCol="0" anchor="ctr"/>
          <a:lstStyle/>
          <a:p>
            <a:pPr algn="ctr"/>
            <a:endParaRPr lang="sl-SI"/>
          </a:p>
        </p:txBody>
      </p:sp>
      <p:sp>
        <p:nvSpPr>
          <p:cNvPr id="95" name="Desna puščica 94"/>
          <p:cNvSpPr/>
          <p:nvPr/>
        </p:nvSpPr>
        <p:spPr>
          <a:xfrm rot="10800000">
            <a:off x="7807603" y="3791744"/>
            <a:ext cx="669303" cy="368431"/>
          </a:xfrm>
          <a:prstGeom prst="rightArrow">
            <a:avLst/>
          </a:prstGeom>
          <a:solidFill>
            <a:schemeClr val="bg1"/>
          </a:solidFill>
          <a:ln/>
          <a:effectLst>
            <a:glow rad="63500">
              <a:schemeClr val="accent3">
                <a:satMod val="175000"/>
                <a:alpha val="40000"/>
              </a:schemeClr>
            </a:glow>
          </a:effectLst>
          <a:scene3d>
            <a:camera prst="perspectiveRelaxed"/>
            <a:lightRig rig="threePt" dir="t"/>
          </a:scene3d>
        </p:spPr>
        <p:style>
          <a:lnRef idx="2">
            <a:schemeClr val="dk1"/>
          </a:lnRef>
          <a:fillRef idx="1">
            <a:schemeClr val="lt1"/>
          </a:fillRef>
          <a:effectRef idx="0">
            <a:schemeClr val="dk1"/>
          </a:effectRef>
          <a:fontRef idx="minor">
            <a:schemeClr val="dk1"/>
          </a:fontRef>
        </p:style>
        <p:txBody>
          <a:bodyPr rtlCol="0" anchor="ctr"/>
          <a:lstStyle/>
          <a:p>
            <a:pPr algn="ctr"/>
            <a:endParaRPr lang="sl-SI"/>
          </a:p>
        </p:txBody>
      </p:sp>
      <p:sp>
        <p:nvSpPr>
          <p:cNvPr id="96" name="Desna puščica 95"/>
          <p:cNvSpPr/>
          <p:nvPr/>
        </p:nvSpPr>
        <p:spPr>
          <a:xfrm rot="10800000">
            <a:off x="7807603" y="2182521"/>
            <a:ext cx="669303" cy="368431"/>
          </a:xfrm>
          <a:prstGeom prst="rightArrow">
            <a:avLst/>
          </a:prstGeom>
          <a:solidFill>
            <a:schemeClr val="bg1"/>
          </a:solidFill>
          <a:ln/>
          <a:effectLst>
            <a:glow rad="63500">
              <a:schemeClr val="accent3">
                <a:satMod val="175000"/>
                <a:alpha val="40000"/>
              </a:schemeClr>
            </a:glow>
          </a:effectLst>
          <a:scene3d>
            <a:camera prst="perspectiveRelaxed"/>
            <a:lightRig rig="threePt" dir="t"/>
          </a:scene3d>
        </p:spPr>
        <p:style>
          <a:lnRef idx="2">
            <a:schemeClr val="dk1"/>
          </a:lnRef>
          <a:fillRef idx="1">
            <a:schemeClr val="lt1"/>
          </a:fillRef>
          <a:effectRef idx="0">
            <a:schemeClr val="dk1"/>
          </a:effectRef>
          <a:fontRef idx="minor">
            <a:schemeClr val="dk1"/>
          </a:fontRef>
        </p:style>
        <p:txBody>
          <a:bodyPr rtlCol="0" anchor="ctr"/>
          <a:lstStyle/>
          <a:p>
            <a:pPr algn="ctr"/>
            <a:endParaRPr lang="sl-SI"/>
          </a:p>
        </p:txBody>
      </p:sp>
      <p:sp>
        <p:nvSpPr>
          <p:cNvPr id="97" name="Desna puščica 96"/>
          <p:cNvSpPr/>
          <p:nvPr/>
        </p:nvSpPr>
        <p:spPr>
          <a:xfrm>
            <a:off x="7890725" y="5969335"/>
            <a:ext cx="686350" cy="378775"/>
          </a:xfrm>
          <a:prstGeom prst="rightArrow">
            <a:avLst/>
          </a:prstGeom>
          <a:solidFill>
            <a:schemeClr val="bg1"/>
          </a:solidFill>
          <a:ln/>
          <a:effectLst>
            <a:glow rad="63500">
              <a:schemeClr val="accent3">
                <a:satMod val="175000"/>
                <a:alpha val="40000"/>
              </a:schemeClr>
            </a:glow>
          </a:effectLst>
          <a:scene3d>
            <a:camera prst="perspectiveRelaxed"/>
            <a:lightRig rig="threePt" dir="t"/>
          </a:scene3d>
        </p:spPr>
        <p:style>
          <a:lnRef idx="2">
            <a:schemeClr val="dk1"/>
          </a:lnRef>
          <a:fillRef idx="1">
            <a:schemeClr val="lt1"/>
          </a:fillRef>
          <a:effectRef idx="0">
            <a:schemeClr val="dk1"/>
          </a:effectRef>
          <a:fontRef idx="minor">
            <a:schemeClr val="dk1"/>
          </a:fontRef>
        </p:style>
        <p:txBody>
          <a:bodyPr rtlCol="0" anchor="ctr"/>
          <a:lstStyle/>
          <a:p>
            <a:pPr algn="ctr"/>
            <a:endParaRPr lang="sl-SI"/>
          </a:p>
        </p:txBody>
      </p:sp>
      <p:sp>
        <p:nvSpPr>
          <p:cNvPr id="98" name="Desna puščica 97"/>
          <p:cNvSpPr/>
          <p:nvPr/>
        </p:nvSpPr>
        <p:spPr>
          <a:xfrm rot="10800000">
            <a:off x="7807603" y="5782537"/>
            <a:ext cx="669303" cy="368431"/>
          </a:xfrm>
          <a:prstGeom prst="rightArrow">
            <a:avLst/>
          </a:prstGeom>
          <a:solidFill>
            <a:schemeClr val="bg1"/>
          </a:solidFill>
          <a:ln/>
          <a:effectLst>
            <a:glow rad="63500">
              <a:schemeClr val="accent3">
                <a:satMod val="175000"/>
                <a:alpha val="40000"/>
              </a:schemeClr>
            </a:glow>
          </a:effectLst>
          <a:scene3d>
            <a:camera prst="perspectiveRelaxed"/>
            <a:lightRig rig="threePt" dir="t"/>
          </a:scene3d>
        </p:spPr>
        <p:style>
          <a:lnRef idx="2">
            <a:schemeClr val="dk1"/>
          </a:lnRef>
          <a:fillRef idx="1">
            <a:schemeClr val="lt1"/>
          </a:fillRef>
          <a:effectRef idx="0">
            <a:schemeClr val="dk1"/>
          </a:effectRef>
          <a:fontRef idx="minor">
            <a:schemeClr val="dk1"/>
          </a:fontRef>
        </p:style>
        <p:txBody>
          <a:bodyPr rtlCol="0" anchor="ctr"/>
          <a:lstStyle/>
          <a:p>
            <a:pPr algn="ctr"/>
            <a:endParaRPr lang="sl-SI"/>
          </a:p>
        </p:txBody>
      </p:sp>
      <p:sp>
        <p:nvSpPr>
          <p:cNvPr id="99" name="Desna puščica 98"/>
          <p:cNvSpPr/>
          <p:nvPr/>
        </p:nvSpPr>
        <p:spPr>
          <a:xfrm rot="16200000">
            <a:off x="9790583" y="4911667"/>
            <a:ext cx="669303" cy="368431"/>
          </a:xfrm>
          <a:prstGeom prst="rightArrow">
            <a:avLst/>
          </a:prstGeom>
          <a:solidFill>
            <a:schemeClr val="bg1"/>
          </a:solidFill>
          <a:ln/>
          <a:effectLst>
            <a:glow rad="63500">
              <a:schemeClr val="accent3">
                <a:satMod val="175000"/>
                <a:alpha val="40000"/>
              </a:schemeClr>
            </a:glow>
          </a:effectLst>
          <a:scene3d>
            <a:camera prst="perspectiveRelaxed"/>
            <a:lightRig rig="threePt" dir="t"/>
          </a:scene3d>
        </p:spPr>
        <p:style>
          <a:lnRef idx="2">
            <a:schemeClr val="dk1"/>
          </a:lnRef>
          <a:fillRef idx="1">
            <a:schemeClr val="lt1"/>
          </a:fillRef>
          <a:effectRef idx="0">
            <a:schemeClr val="dk1"/>
          </a:effectRef>
          <a:fontRef idx="minor">
            <a:schemeClr val="dk1"/>
          </a:fontRef>
        </p:style>
        <p:txBody>
          <a:bodyPr rtlCol="0" anchor="ctr"/>
          <a:lstStyle/>
          <a:p>
            <a:pPr algn="ctr"/>
            <a:endParaRPr lang="sl-SI"/>
          </a:p>
        </p:txBody>
      </p:sp>
      <p:sp>
        <p:nvSpPr>
          <p:cNvPr id="100" name="Desna puščica 99"/>
          <p:cNvSpPr/>
          <p:nvPr/>
        </p:nvSpPr>
        <p:spPr>
          <a:xfrm rot="5400000">
            <a:off x="9987613" y="3039850"/>
            <a:ext cx="669303" cy="368431"/>
          </a:xfrm>
          <a:prstGeom prst="rightArrow">
            <a:avLst/>
          </a:prstGeom>
          <a:solidFill>
            <a:schemeClr val="bg1"/>
          </a:solidFill>
          <a:ln/>
          <a:effectLst>
            <a:glow rad="63500">
              <a:schemeClr val="accent3">
                <a:satMod val="175000"/>
                <a:alpha val="40000"/>
              </a:schemeClr>
            </a:glow>
          </a:effectLst>
          <a:scene3d>
            <a:camera prst="perspectiveRelaxed"/>
            <a:lightRig rig="threePt" dir="t"/>
          </a:scene3d>
        </p:spPr>
        <p:style>
          <a:lnRef idx="2">
            <a:schemeClr val="dk1"/>
          </a:lnRef>
          <a:fillRef idx="1">
            <a:schemeClr val="lt1"/>
          </a:fillRef>
          <a:effectRef idx="0">
            <a:schemeClr val="dk1"/>
          </a:effectRef>
          <a:fontRef idx="minor">
            <a:schemeClr val="dk1"/>
          </a:fontRef>
        </p:style>
        <p:txBody>
          <a:bodyPr rtlCol="0" anchor="ctr"/>
          <a:lstStyle/>
          <a:p>
            <a:pPr algn="ctr"/>
            <a:endParaRPr lang="sl-SI"/>
          </a:p>
        </p:txBody>
      </p:sp>
      <p:sp>
        <p:nvSpPr>
          <p:cNvPr id="101" name="Desna puščica 100"/>
          <p:cNvSpPr/>
          <p:nvPr/>
        </p:nvSpPr>
        <p:spPr>
          <a:xfrm rot="16200000">
            <a:off x="9780842" y="3007085"/>
            <a:ext cx="669303" cy="368431"/>
          </a:xfrm>
          <a:prstGeom prst="rightArrow">
            <a:avLst/>
          </a:prstGeom>
          <a:solidFill>
            <a:schemeClr val="bg1"/>
          </a:solidFill>
          <a:ln/>
          <a:effectLst>
            <a:glow rad="63500">
              <a:schemeClr val="accent3">
                <a:satMod val="175000"/>
                <a:alpha val="40000"/>
              </a:schemeClr>
            </a:glow>
          </a:effectLst>
          <a:scene3d>
            <a:camera prst="perspectiveRelaxed"/>
            <a:lightRig rig="threePt" dir="t"/>
          </a:scene3d>
        </p:spPr>
        <p:style>
          <a:lnRef idx="2">
            <a:schemeClr val="dk1"/>
          </a:lnRef>
          <a:fillRef idx="1">
            <a:schemeClr val="lt1"/>
          </a:fillRef>
          <a:effectRef idx="0">
            <a:schemeClr val="dk1"/>
          </a:effectRef>
          <a:fontRef idx="minor">
            <a:schemeClr val="dk1"/>
          </a:fontRef>
        </p:style>
        <p:txBody>
          <a:bodyPr rtlCol="0" anchor="ctr"/>
          <a:lstStyle/>
          <a:p>
            <a:pPr algn="ctr"/>
            <a:endParaRPr lang="sl-SI"/>
          </a:p>
        </p:txBody>
      </p:sp>
      <p:sp>
        <p:nvSpPr>
          <p:cNvPr id="102" name="Desna puščica 101"/>
          <p:cNvSpPr/>
          <p:nvPr/>
        </p:nvSpPr>
        <p:spPr>
          <a:xfrm rot="5400000">
            <a:off x="6033233" y="3069314"/>
            <a:ext cx="669303" cy="368431"/>
          </a:xfrm>
          <a:prstGeom prst="rightArrow">
            <a:avLst/>
          </a:prstGeom>
          <a:solidFill>
            <a:schemeClr val="bg1"/>
          </a:solidFill>
          <a:ln/>
          <a:effectLst>
            <a:glow rad="63500">
              <a:schemeClr val="accent3">
                <a:satMod val="175000"/>
                <a:alpha val="40000"/>
              </a:schemeClr>
            </a:glow>
          </a:effectLst>
          <a:scene3d>
            <a:camera prst="perspectiveRelaxed"/>
            <a:lightRig rig="threePt" dir="t"/>
          </a:scene3d>
        </p:spPr>
        <p:style>
          <a:lnRef idx="2">
            <a:schemeClr val="dk1"/>
          </a:lnRef>
          <a:fillRef idx="1">
            <a:schemeClr val="lt1"/>
          </a:fillRef>
          <a:effectRef idx="0">
            <a:schemeClr val="dk1"/>
          </a:effectRef>
          <a:fontRef idx="minor">
            <a:schemeClr val="dk1"/>
          </a:fontRef>
        </p:style>
        <p:txBody>
          <a:bodyPr rtlCol="0" anchor="ctr"/>
          <a:lstStyle/>
          <a:p>
            <a:pPr algn="ctr"/>
            <a:endParaRPr lang="sl-SI"/>
          </a:p>
        </p:txBody>
      </p:sp>
      <p:sp>
        <p:nvSpPr>
          <p:cNvPr id="103" name="Desna puščica 102"/>
          <p:cNvSpPr/>
          <p:nvPr/>
        </p:nvSpPr>
        <p:spPr>
          <a:xfrm rot="16200000">
            <a:off x="5807050" y="3050675"/>
            <a:ext cx="669303" cy="368431"/>
          </a:xfrm>
          <a:prstGeom prst="rightArrow">
            <a:avLst/>
          </a:prstGeom>
          <a:solidFill>
            <a:schemeClr val="bg1"/>
          </a:solidFill>
          <a:ln/>
          <a:effectLst>
            <a:glow rad="63500">
              <a:schemeClr val="accent3">
                <a:satMod val="175000"/>
                <a:alpha val="40000"/>
              </a:schemeClr>
            </a:glow>
          </a:effectLst>
          <a:scene3d>
            <a:camera prst="perspectiveRelaxed"/>
            <a:lightRig rig="threePt" dir="t"/>
          </a:scene3d>
        </p:spPr>
        <p:style>
          <a:lnRef idx="2">
            <a:schemeClr val="dk1"/>
          </a:lnRef>
          <a:fillRef idx="1">
            <a:schemeClr val="lt1"/>
          </a:fillRef>
          <a:effectRef idx="0">
            <a:schemeClr val="dk1"/>
          </a:effectRef>
          <a:fontRef idx="minor">
            <a:schemeClr val="dk1"/>
          </a:fontRef>
        </p:style>
        <p:txBody>
          <a:bodyPr rtlCol="0" anchor="ctr"/>
          <a:lstStyle/>
          <a:p>
            <a:pPr algn="ctr"/>
            <a:endParaRPr lang="sl-SI"/>
          </a:p>
        </p:txBody>
      </p:sp>
      <p:sp>
        <p:nvSpPr>
          <p:cNvPr id="104" name="Desna puščica 103"/>
          <p:cNvSpPr/>
          <p:nvPr/>
        </p:nvSpPr>
        <p:spPr>
          <a:xfrm rot="16200000">
            <a:off x="1776540" y="2984948"/>
            <a:ext cx="669303" cy="368431"/>
          </a:xfrm>
          <a:prstGeom prst="rightArrow">
            <a:avLst/>
          </a:prstGeom>
          <a:solidFill>
            <a:schemeClr val="bg1"/>
          </a:solidFill>
          <a:ln/>
          <a:effectLst>
            <a:glow rad="63500">
              <a:schemeClr val="accent3">
                <a:satMod val="175000"/>
                <a:alpha val="40000"/>
              </a:schemeClr>
            </a:glow>
          </a:effectLst>
          <a:scene3d>
            <a:camera prst="perspectiveRelaxed"/>
            <a:lightRig rig="threePt" dir="t"/>
          </a:scene3d>
        </p:spPr>
        <p:style>
          <a:lnRef idx="2">
            <a:schemeClr val="dk1"/>
          </a:lnRef>
          <a:fillRef idx="1">
            <a:schemeClr val="lt1"/>
          </a:fillRef>
          <a:effectRef idx="0">
            <a:schemeClr val="dk1"/>
          </a:effectRef>
          <a:fontRef idx="minor">
            <a:schemeClr val="dk1"/>
          </a:fontRef>
        </p:style>
        <p:txBody>
          <a:bodyPr rtlCol="0" anchor="ctr"/>
          <a:lstStyle/>
          <a:p>
            <a:pPr algn="ctr"/>
            <a:endParaRPr lang="sl-SI"/>
          </a:p>
        </p:txBody>
      </p:sp>
      <p:sp>
        <p:nvSpPr>
          <p:cNvPr id="105" name="Desna puščica 104"/>
          <p:cNvSpPr/>
          <p:nvPr/>
        </p:nvSpPr>
        <p:spPr>
          <a:xfrm rot="5400000">
            <a:off x="1561121" y="3023090"/>
            <a:ext cx="669303" cy="368431"/>
          </a:xfrm>
          <a:prstGeom prst="rightArrow">
            <a:avLst/>
          </a:prstGeom>
          <a:solidFill>
            <a:schemeClr val="bg1"/>
          </a:solidFill>
          <a:ln/>
          <a:effectLst>
            <a:glow rad="63500">
              <a:schemeClr val="accent3">
                <a:satMod val="175000"/>
                <a:alpha val="40000"/>
              </a:schemeClr>
            </a:glow>
          </a:effectLst>
          <a:scene3d>
            <a:camera prst="perspectiveRelaxed"/>
            <a:lightRig rig="threePt" dir="t"/>
          </a:scene3d>
        </p:spPr>
        <p:style>
          <a:lnRef idx="2">
            <a:schemeClr val="dk1"/>
          </a:lnRef>
          <a:fillRef idx="1">
            <a:schemeClr val="lt1"/>
          </a:fillRef>
          <a:effectRef idx="0">
            <a:schemeClr val="dk1"/>
          </a:effectRef>
          <a:fontRef idx="minor">
            <a:schemeClr val="dk1"/>
          </a:fontRef>
        </p:style>
        <p:txBody>
          <a:bodyPr rtlCol="0" anchor="ctr"/>
          <a:lstStyle/>
          <a:p>
            <a:pPr algn="ctr"/>
            <a:endParaRPr lang="sl-SI"/>
          </a:p>
        </p:txBody>
      </p:sp>
      <p:sp>
        <p:nvSpPr>
          <p:cNvPr id="106" name="Desna puščica 105"/>
          <p:cNvSpPr/>
          <p:nvPr/>
        </p:nvSpPr>
        <p:spPr>
          <a:xfrm rot="16200000">
            <a:off x="1805734" y="4963402"/>
            <a:ext cx="669303" cy="368431"/>
          </a:xfrm>
          <a:prstGeom prst="rightArrow">
            <a:avLst/>
          </a:prstGeom>
          <a:solidFill>
            <a:schemeClr val="bg1"/>
          </a:solidFill>
          <a:ln/>
          <a:effectLst>
            <a:glow rad="63500">
              <a:schemeClr val="accent3">
                <a:satMod val="175000"/>
                <a:alpha val="40000"/>
              </a:schemeClr>
            </a:glow>
          </a:effectLst>
          <a:scene3d>
            <a:camera prst="perspectiveRelaxed"/>
            <a:lightRig rig="threePt" dir="t"/>
          </a:scene3d>
        </p:spPr>
        <p:style>
          <a:lnRef idx="2">
            <a:schemeClr val="dk1"/>
          </a:lnRef>
          <a:fillRef idx="1">
            <a:schemeClr val="lt1"/>
          </a:fillRef>
          <a:effectRef idx="0">
            <a:schemeClr val="dk1"/>
          </a:effectRef>
          <a:fontRef idx="minor">
            <a:schemeClr val="dk1"/>
          </a:fontRef>
        </p:style>
        <p:txBody>
          <a:bodyPr rtlCol="0" anchor="ctr"/>
          <a:lstStyle/>
          <a:p>
            <a:pPr algn="ctr"/>
            <a:endParaRPr lang="sl-SI"/>
          </a:p>
        </p:txBody>
      </p:sp>
      <p:sp>
        <p:nvSpPr>
          <p:cNvPr id="107" name="Desna puščica 106"/>
          <p:cNvSpPr/>
          <p:nvPr/>
        </p:nvSpPr>
        <p:spPr>
          <a:xfrm rot="5400000">
            <a:off x="1574444" y="4990853"/>
            <a:ext cx="669303" cy="368431"/>
          </a:xfrm>
          <a:prstGeom prst="rightArrow">
            <a:avLst/>
          </a:prstGeom>
          <a:solidFill>
            <a:schemeClr val="bg1"/>
          </a:solidFill>
          <a:ln/>
          <a:effectLst>
            <a:glow rad="63500">
              <a:schemeClr val="accent3">
                <a:satMod val="175000"/>
                <a:alpha val="40000"/>
              </a:schemeClr>
            </a:glow>
          </a:effectLst>
          <a:scene3d>
            <a:camera prst="perspectiveRelaxed"/>
            <a:lightRig rig="threePt" dir="t"/>
          </a:scene3d>
        </p:spPr>
        <p:style>
          <a:lnRef idx="2">
            <a:schemeClr val="dk1"/>
          </a:lnRef>
          <a:fillRef idx="1">
            <a:schemeClr val="lt1"/>
          </a:fillRef>
          <a:effectRef idx="0">
            <a:schemeClr val="dk1"/>
          </a:effectRef>
          <a:fontRef idx="minor">
            <a:schemeClr val="dk1"/>
          </a:fontRef>
        </p:style>
        <p:txBody>
          <a:bodyPr rtlCol="0" anchor="ctr"/>
          <a:lstStyle/>
          <a:p>
            <a:pPr algn="ctr"/>
            <a:endParaRPr lang="sl-SI"/>
          </a:p>
        </p:txBody>
      </p:sp>
      <p:sp>
        <p:nvSpPr>
          <p:cNvPr id="108" name="Desna puščica 107"/>
          <p:cNvSpPr/>
          <p:nvPr/>
        </p:nvSpPr>
        <p:spPr>
          <a:xfrm rot="16200000">
            <a:off x="5807051" y="4964423"/>
            <a:ext cx="669303" cy="386218"/>
          </a:xfrm>
          <a:prstGeom prst="rightArrow">
            <a:avLst/>
          </a:prstGeom>
          <a:solidFill>
            <a:schemeClr val="bg1"/>
          </a:solidFill>
          <a:ln/>
          <a:effectLst>
            <a:glow rad="63500">
              <a:schemeClr val="accent3">
                <a:satMod val="175000"/>
                <a:alpha val="40000"/>
              </a:schemeClr>
            </a:glow>
          </a:effectLst>
          <a:scene3d>
            <a:camera prst="perspectiveRelaxed"/>
            <a:lightRig rig="threePt" dir="t"/>
          </a:scene3d>
        </p:spPr>
        <p:style>
          <a:lnRef idx="2">
            <a:schemeClr val="dk1"/>
          </a:lnRef>
          <a:fillRef idx="1">
            <a:schemeClr val="lt1"/>
          </a:fillRef>
          <a:effectRef idx="0">
            <a:schemeClr val="dk1"/>
          </a:effectRef>
          <a:fontRef idx="minor">
            <a:schemeClr val="dk1"/>
          </a:fontRef>
        </p:style>
        <p:txBody>
          <a:bodyPr rtlCol="0" anchor="ctr"/>
          <a:lstStyle/>
          <a:p>
            <a:pPr algn="ctr"/>
            <a:endParaRPr lang="sl-SI"/>
          </a:p>
        </p:txBody>
      </p:sp>
      <p:sp>
        <p:nvSpPr>
          <p:cNvPr id="109" name="Desna puščica 108"/>
          <p:cNvSpPr/>
          <p:nvPr/>
        </p:nvSpPr>
        <p:spPr>
          <a:xfrm rot="5400000">
            <a:off x="6000161" y="4998170"/>
            <a:ext cx="669303" cy="368431"/>
          </a:xfrm>
          <a:prstGeom prst="rightArrow">
            <a:avLst/>
          </a:prstGeom>
          <a:solidFill>
            <a:schemeClr val="bg1"/>
          </a:solidFill>
          <a:ln/>
          <a:effectLst>
            <a:glow rad="63500">
              <a:schemeClr val="accent3">
                <a:satMod val="175000"/>
                <a:alpha val="40000"/>
              </a:schemeClr>
            </a:glow>
          </a:effectLst>
          <a:scene3d>
            <a:camera prst="perspectiveRelaxed"/>
            <a:lightRig rig="threePt" dir="t"/>
          </a:scene3d>
        </p:spPr>
        <p:style>
          <a:lnRef idx="2">
            <a:schemeClr val="dk1"/>
          </a:lnRef>
          <a:fillRef idx="1">
            <a:schemeClr val="lt1"/>
          </a:fillRef>
          <a:effectRef idx="0">
            <a:schemeClr val="dk1"/>
          </a:effectRef>
          <a:fontRef idx="minor">
            <a:schemeClr val="dk1"/>
          </a:fontRef>
        </p:style>
        <p:txBody>
          <a:bodyPr rtlCol="0" anchor="ctr"/>
          <a:lstStyle/>
          <a:p>
            <a:pPr algn="ctr"/>
            <a:endParaRPr lang="sl-SI"/>
          </a:p>
        </p:txBody>
      </p:sp>
      <p:sp>
        <p:nvSpPr>
          <p:cNvPr id="110" name="Desna puščica 109"/>
          <p:cNvSpPr/>
          <p:nvPr/>
        </p:nvSpPr>
        <p:spPr>
          <a:xfrm rot="10800000">
            <a:off x="3763131" y="5830312"/>
            <a:ext cx="669303" cy="368431"/>
          </a:xfrm>
          <a:prstGeom prst="rightArrow">
            <a:avLst/>
          </a:prstGeom>
          <a:solidFill>
            <a:schemeClr val="bg1"/>
          </a:solidFill>
          <a:ln/>
          <a:effectLst>
            <a:glow rad="63500">
              <a:schemeClr val="accent3">
                <a:satMod val="175000"/>
                <a:alpha val="40000"/>
              </a:schemeClr>
            </a:glow>
          </a:effectLst>
          <a:scene3d>
            <a:camera prst="perspectiveRelaxed"/>
            <a:lightRig rig="threePt" dir="t"/>
          </a:scene3d>
        </p:spPr>
        <p:style>
          <a:lnRef idx="2">
            <a:schemeClr val="dk1"/>
          </a:lnRef>
          <a:fillRef idx="1">
            <a:schemeClr val="lt1"/>
          </a:fillRef>
          <a:effectRef idx="0">
            <a:schemeClr val="dk1"/>
          </a:effectRef>
          <a:fontRef idx="minor">
            <a:schemeClr val="dk1"/>
          </a:fontRef>
        </p:style>
        <p:txBody>
          <a:bodyPr rtlCol="0" anchor="ctr"/>
          <a:lstStyle/>
          <a:p>
            <a:pPr algn="ctr"/>
            <a:endParaRPr lang="sl-SI"/>
          </a:p>
        </p:txBody>
      </p:sp>
      <p:sp>
        <p:nvSpPr>
          <p:cNvPr id="111" name="Desna puščica 110"/>
          <p:cNvSpPr/>
          <p:nvPr/>
        </p:nvSpPr>
        <p:spPr>
          <a:xfrm>
            <a:off x="3818637" y="6153166"/>
            <a:ext cx="669303" cy="368431"/>
          </a:xfrm>
          <a:prstGeom prst="rightArrow">
            <a:avLst/>
          </a:prstGeom>
          <a:solidFill>
            <a:schemeClr val="bg1"/>
          </a:solidFill>
          <a:ln/>
          <a:effectLst>
            <a:glow rad="63500">
              <a:schemeClr val="accent3">
                <a:satMod val="175000"/>
                <a:alpha val="40000"/>
              </a:schemeClr>
            </a:glow>
          </a:effectLst>
          <a:scene3d>
            <a:camera prst="perspectiveRelaxed"/>
            <a:lightRig rig="threePt" dir="t"/>
          </a:scene3d>
        </p:spPr>
        <p:style>
          <a:lnRef idx="2">
            <a:schemeClr val="dk1"/>
          </a:lnRef>
          <a:fillRef idx="1">
            <a:schemeClr val="lt1"/>
          </a:fillRef>
          <a:effectRef idx="0">
            <a:schemeClr val="dk1"/>
          </a:effectRef>
          <a:fontRef idx="minor">
            <a:schemeClr val="dk1"/>
          </a:fontRef>
        </p:style>
        <p:txBody>
          <a:bodyPr rtlCol="0" anchor="ctr"/>
          <a:lstStyle/>
          <a:p>
            <a:pPr algn="ctr"/>
            <a:endParaRPr lang="sl-SI"/>
          </a:p>
        </p:txBody>
      </p:sp>
      <p:sp>
        <p:nvSpPr>
          <p:cNvPr id="112" name="Desna puščica 111"/>
          <p:cNvSpPr/>
          <p:nvPr/>
        </p:nvSpPr>
        <p:spPr>
          <a:xfrm>
            <a:off x="7838418" y="3982529"/>
            <a:ext cx="669303" cy="368431"/>
          </a:xfrm>
          <a:prstGeom prst="rightArrow">
            <a:avLst/>
          </a:prstGeom>
          <a:solidFill>
            <a:schemeClr val="bg1"/>
          </a:solidFill>
          <a:ln/>
          <a:effectLst>
            <a:glow rad="63500">
              <a:schemeClr val="accent3">
                <a:satMod val="175000"/>
                <a:alpha val="40000"/>
              </a:schemeClr>
            </a:glow>
          </a:effectLst>
          <a:scene3d>
            <a:camera prst="perspectiveRelaxed"/>
            <a:lightRig rig="threePt" dir="t"/>
          </a:scene3d>
        </p:spPr>
        <p:style>
          <a:lnRef idx="2">
            <a:schemeClr val="dk1"/>
          </a:lnRef>
          <a:fillRef idx="1">
            <a:schemeClr val="lt1"/>
          </a:fillRef>
          <a:effectRef idx="0">
            <a:schemeClr val="dk1"/>
          </a:effectRef>
          <a:fontRef idx="minor">
            <a:schemeClr val="dk1"/>
          </a:fontRef>
        </p:style>
        <p:txBody>
          <a:bodyPr rtlCol="0" anchor="ctr"/>
          <a:lstStyle/>
          <a:p>
            <a:pPr algn="ctr"/>
            <a:endParaRPr lang="sl-SI"/>
          </a:p>
        </p:txBody>
      </p:sp>
      <p:sp>
        <p:nvSpPr>
          <p:cNvPr id="115" name="Pravokotnik 114"/>
          <p:cNvSpPr/>
          <p:nvPr/>
        </p:nvSpPr>
        <p:spPr>
          <a:xfrm>
            <a:off x="936631" y="3804837"/>
            <a:ext cx="2621536" cy="646331"/>
          </a:xfrm>
          <a:prstGeom prst="rect">
            <a:avLst/>
          </a:prstGeom>
        </p:spPr>
        <p:txBody>
          <a:bodyPr wrap="square">
            <a:spAutoFit/>
          </a:bodyPr>
          <a:lstStyle/>
          <a:p>
            <a:pPr lvl="0"/>
            <a:r>
              <a:rPr lang="sl-SI" b="1" dirty="0"/>
              <a:t>NAČELO „DO NO SIGNIFICANT HARM</a:t>
            </a:r>
            <a:endParaRPr lang="sl-SI" dirty="0"/>
          </a:p>
        </p:txBody>
      </p:sp>
      <p:sp>
        <p:nvSpPr>
          <p:cNvPr id="116" name="Pravokotnik 115"/>
          <p:cNvSpPr/>
          <p:nvPr/>
        </p:nvSpPr>
        <p:spPr>
          <a:xfrm>
            <a:off x="8709550" y="5758613"/>
            <a:ext cx="2699829" cy="685059"/>
          </a:xfrm>
          <a:prstGeom prst="rect">
            <a:avLst/>
          </a:prstGeom>
        </p:spPr>
        <p:txBody>
          <a:bodyPr wrap="square">
            <a:spAutoFit/>
          </a:bodyPr>
          <a:lstStyle/>
          <a:p>
            <a:pPr lvl="0">
              <a:lnSpc>
                <a:spcPct val="107000"/>
              </a:lnSpc>
              <a:spcAft>
                <a:spcPts val="800"/>
              </a:spcAft>
              <a:tabLst>
                <a:tab pos="457200" algn="l"/>
              </a:tabLst>
            </a:pPr>
            <a:r>
              <a:rPr lang="sl-SI" b="1" dirty="0">
                <a:latin typeface="Calibri" panose="020F0502020204030204" pitchFamily="34" charset="0"/>
                <a:ea typeface="Calibri" panose="020F0502020204030204" pitchFamily="34" charset="0"/>
                <a:cs typeface="Times New Roman" panose="02020603050405020304" pitchFamily="18" charset="0"/>
              </a:rPr>
              <a:t>VELIK POUDAREK NA INVESTICIJAH</a:t>
            </a:r>
            <a:endParaRPr lang="sl-SI" dirty="0">
              <a:latin typeface="Calibri" panose="020F0502020204030204" pitchFamily="34" charset="0"/>
              <a:ea typeface="Calibri" panose="020F0502020204030204" pitchFamily="34" charset="0"/>
              <a:cs typeface="Times New Roman" panose="02020603050405020304" pitchFamily="18" charset="0"/>
            </a:endParaRPr>
          </a:p>
        </p:txBody>
      </p:sp>
      <p:sp>
        <p:nvSpPr>
          <p:cNvPr id="117" name="Pravokotnik 116"/>
          <p:cNvSpPr/>
          <p:nvPr/>
        </p:nvSpPr>
        <p:spPr>
          <a:xfrm>
            <a:off x="873009" y="5859006"/>
            <a:ext cx="2460152" cy="646331"/>
          </a:xfrm>
          <a:prstGeom prst="rect">
            <a:avLst/>
          </a:prstGeom>
        </p:spPr>
        <p:txBody>
          <a:bodyPr wrap="square">
            <a:spAutoFit/>
          </a:bodyPr>
          <a:lstStyle/>
          <a:p>
            <a:pPr lvl="0"/>
            <a:r>
              <a:rPr lang="sl-SI" b="1" dirty="0"/>
              <a:t>SODELOVANJE S PODJETJI </a:t>
            </a:r>
            <a:endParaRPr lang="sl-SI" dirty="0"/>
          </a:p>
        </p:txBody>
      </p:sp>
      <p:sp>
        <p:nvSpPr>
          <p:cNvPr id="118" name="Pravokotnik 117"/>
          <p:cNvSpPr/>
          <p:nvPr/>
        </p:nvSpPr>
        <p:spPr>
          <a:xfrm>
            <a:off x="4887159" y="3830788"/>
            <a:ext cx="2320246" cy="671915"/>
          </a:xfrm>
          <a:prstGeom prst="rect">
            <a:avLst/>
          </a:prstGeom>
        </p:spPr>
        <p:txBody>
          <a:bodyPr wrap="square">
            <a:spAutoFit/>
          </a:bodyPr>
          <a:lstStyle/>
          <a:p>
            <a:pPr>
              <a:lnSpc>
                <a:spcPct val="107000"/>
              </a:lnSpc>
              <a:spcAft>
                <a:spcPts val="800"/>
              </a:spcAft>
              <a:tabLst>
                <a:tab pos="457200" algn="l"/>
              </a:tabLst>
            </a:pPr>
            <a:r>
              <a:rPr lang="sl-SI" b="1" dirty="0">
                <a:latin typeface="Calibri" panose="020F0502020204030204" pitchFamily="34" charset="0"/>
                <a:ea typeface="Calibri" panose="020F0502020204030204" pitchFamily="34" charset="0"/>
                <a:cs typeface="Times New Roman" panose="02020603050405020304" pitchFamily="18" charset="0"/>
              </a:rPr>
              <a:t>SHEME DRŽAVNIH</a:t>
            </a:r>
            <a:r>
              <a:rPr lang="sl-SI" b="1" dirty="0"/>
              <a:t>ZELENI IN</a:t>
            </a:r>
            <a:endParaRPr lang="sl-SI" dirty="0">
              <a:latin typeface="Calibri" panose="020F0502020204030204" pitchFamily="34" charset="0"/>
              <a:ea typeface="Calibri" panose="020F0502020204030204" pitchFamily="34" charset="0"/>
              <a:cs typeface="Times New Roman" panose="02020603050405020304" pitchFamily="18" charset="0"/>
            </a:endParaRPr>
          </a:p>
        </p:txBody>
      </p:sp>
      <p:sp>
        <p:nvSpPr>
          <p:cNvPr id="120" name="Pravokotnik 119"/>
          <p:cNvSpPr/>
          <p:nvPr/>
        </p:nvSpPr>
        <p:spPr>
          <a:xfrm>
            <a:off x="4924094" y="5765648"/>
            <a:ext cx="2559880" cy="685059"/>
          </a:xfrm>
          <a:prstGeom prst="rect">
            <a:avLst/>
          </a:prstGeom>
        </p:spPr>
        <p:txBody>
          <a:bodyPr wrap="square">
            <a:spAutoFit/>
          </a:bodyPr>
          <a:lstStyle/>
          <a:p>
            <a:pPr lvl="0">
              <a:lnSpc>
                <a:spcPct val="107000"/>
              </a:lnSpc>
              <a:spcAft>
                <a:spcPts val="800"/>
              </a:spcAft>
              <a:tabLst>
                <a:tab pos="457200" algn="l"/>
              </a:tabLst>
            </a:pPr>
            <a:r>
              <a:rPr lang="sl-SI" b="1" dirty="0">
                <a:latin typeface="Calibri" panose="020F0502020204030204" pitchFamily="34" charset="0"/>
                <a:ea typeface="Calibri" panose="020F0502020204030204" pitchFamily="34" charset="0"/>
                <a:cs typeface="Times New Roman" panose="02020603050405020304" pitchFamily="18" charset="0"/>
              </a:rPr>
              <a:t>ZELENI IN DIGITALNI PREHOD</a:t>
            </a:r>
            <a:endParaRPr lang="sl-SI" dirty="0">
              <a:latin typeface="Calibri" panose="020F0502020204030204" pitchFamily="34" charset="0"/>
              <a:ea typeface="Calibri" panose="020F0502020204030204" pitchFamily="34" charset="0"/>
              <a:cs typeface="Times New Roman" panose="02020603050405020304" pitchFamily="18" charset="0"/>
            </a:endParaRPr>
          </a:p>
        </p:txBody>
      </p:sp>
      <p:sp>
        <p:nvSpPr>
          <p:cNvPr id="121" name="Pravokotnik 120"/>
          <p:cNvSpPr/>
          <p:nvPr/>
        </p:nvSpPr>
        <p:spPr>
          <a:xfrm>
            <a:off x="4690371" y="712515"/>
            <a:ext cx="3159879" cy="55618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4000" b="1" dirty="0">
                <a:solidFill>
                  <a:srgbClr val="FF0000"/>
                </a:solidFill>
                <a:effectLst>
                  <a:outerShdw blurRad="38100" dist="38100" dir="2700000" algn="tl">
                    <a:srgbClr val="000000">
                      <a:alpha val="43137"/>
                    </a:srgbClr>
                  </a:outerShdw>
                </a:effectLst>
                <a:latin typeface="+mj-lt"/>
                <a:ea typeface="+mj-ea"/>
                <a:cs typeface="+mj-cs"/>
              </a:rPr>
              <a:t>Pomembno</a:t>
            </a:r>
          </a:p>
        </p:txBody>
      </p:sp>
    </p:spTree>
    <p:extLst>
      <p:ext uri="{BB962C8B-B14F-4D97-AF65-F5344CB8AC3E}">
        <p14:creationId xmlns:p14="http://schemas.microsoft.com/office/powerpoint/2010/main" val="4032100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76447" y="928976"/>
            <a:ext cx="10979028" cy="580848"/>
          </a:xfrm>
        </p:spPr>
        <p:txBody>
          <a:bodyPr>
            <a:normAutofit fontScale="90000"/>
          </a:bodyPr>
          <a:lstStyle/>
          <a:p>
            <a:pPr algn="ctr"/>
            <a:r>
              <a:rPr lang="sl-SI" sz="4000" b="1" dirty="0">
                <a:effectLst>
                  <a:outerShdw blurRad="38100" dist="38100" dir="2700000" algn="tl">
                    <a:srgbClr val="000000">
                      <a:alpha val="43137"/>
                    </a:srgbClr>
                  </a:outerShdw>
                </a:effectLst>
              </a:rPr>
              <a:t>Trenutno odprti razpisi na katere se lahko prijavite </a:t>
            </a:r>
          </a:p>
        </p:txBody>
      </p:sp>
      <p:sp>
        <p:nvSpPr>
          <p:cNvPr id="4" name="Pravokotnik 3"/>
          <p:cNvSpPr/>
          <p:nvPr/>
        </p:nvSpPr>
        <p:spPr>
          <a:xfrm>
            <a:off x="172533" y="2103198"/>
            <a:ext cx="11582400" cy="4604209"/>
          </a:xfrm>
          <a:prstGeom prst="rect">
            <a:avLst/>
          </a:prstGeom>
        </p:spPr>
        <p:txBody>
          <a:bodyPr wrap="square">
            <a:spAutoFit/>
          </a:bodyPr>
          <a:lstStyle/>
          <a:p>
            <a:pPr marL="342900" lvl="0" indent="-342900">
              <a:spcAft>
                <a:spcPts val="600"/>
              </a:spcAft>
              <a:buFont typeface="+mj-lt"/>
              <a:buAutoNum type="arabicPeriod"/>
            </a:pPr>
            <a:r>
              <a:rPr lang="x-none" sz="1650" b="1" dirty="0">
                <a:solidFill>
                  <a:srgbClr val="2F5496"/>
                </a:solidFill>
                <a:ea typeface="Calibri" panose="020F0502020204030204" pitchFamily="34" charset="0"/>
              </a:rPr>
              <a:t>Javni razpis za sofinanciranje vlaganj v javno in skupno turistično infrastrukturo in naravne znamenitosti v turističnih destinacijah</a:t>
            </a:r>
            <a:r>
              <a:rPr lang="sl-SI" sz="1650" b="1" dirty="0">
                <a:solidFill>
                  <a:srgbClr val="2F5496"/>
                </a:solidFill>
                <a:ea typeface="Calibri" panose="020F0502020204030204" pitchFamily="34" charset="0"/>
              </a:rPr>
              <a:t> - NOO</a:t>
            </a:r>
          </a:p>
          <a:p>
            <a:pPr>
              <a:lnSpc>
                <a:spcPct val="106000"/>
              </a:lnSpc>
              <a:spcAft>
                <a:spcPts val="600"/>
              </a:spcAft>
            </a:pPr>
            <a:r>
              <a:rPr lang="sl-SI" sz="1450" b="1" dirty="0">
                <a:solidFill>
                  <a:srgbClr val="538135"/>
                </a:solidFill>
                <a:ea typeface="Calibri" panose="020F0502020204030204" pitchFamily="34" charset="0"/>
                <a:cs typeface="Times New Roman" panose="02020603050405020304" pitchFamily="18" charset="0"/>
              </a:rPr>
              <a:t>        Objavljen</a:t>
            </a:r>
            <a:r>
              <a:rPr lang="sl-SI" sz="1450" dirty="0">
                <a:solidFill>
                  <a:srgbClr val="538135"/>
                </a:solidFill>
                <a:ea typeface="Calibri" panose="020F0502020204030204" pitchFamily="34" charset="0"/>
                <a:cs typeface="Times New Roman" panose="02020603050405020304" pitchFamily="18" charset="0"/>
              </a:rPr>
              <a:t>: </a:t>
            </a:r>
            <a:r>
              <a:rPr lang="sl-SI" sz="1450" dirty="0">
                <a:solidFill>
                  <a:srgbClr val="000000"/>
                </a:solidFill>
                <a:ea typeface="Calibri" panose="020F0502020204030204" pitchFamily="34" charset="0"/>
                <a:cs typeface="Times New Roman" panose="02020603050405020304" pitchFamily="18" charset="0"/>
              </a:rPr>
              <a:t>25.2. 2022, </a:t>
            </a:r>
            <a:r>
              <a:rPr lang="sl-SI" sz="1450" b="1" dirty="0">
                <a:solidFill>
                  <a:srgbClr val="538135"/>
                </a:solidFill>
                <a:ea typeface="Calibri" panose="020F0502020204030204" pitchFamily="34" charset="0"/>
                <a:cs typeface="Times New Roman" panose="02020603050405020304" pitchFamily="18" charset="0"/>
              </a:rPr>
              <a:t>rok za oddajo vlog:</a:t>
            </a:r>
            <a:r>
              <a:rPr lang="sl-SI" sz="1450" dirty="0">
                <a:solidFill>
                  <a:srgbClr val="538135"/>
                </a:solidFill>
                <a:ea typeface="Calibri" panose="020F0502020204030204" pitchFamily="34" charset="0"/>
                <a:cs typeface="Times New Roman" panose="02020603050405020304" pitchFamily="18" charset="0"/>
              </a:rPr>
              <a:t> </a:t>
            </a:r>
            <a:r>
              <a:rPr lang="sl-SI" sz="1450" dirty="0">
                <a:solidFill>
                  <a:srgbClr val="000000"/>
                </a:solidFill>
                <a:ea typeface="Calibri" panose="020F0502020204030204" pitchFamily="34" charset="0"/>
                <a:cs typeface="Times New Roman" panose="02020603050405020304" pitchFamily="18" charset="0"/>
              </a:rPr>
              <a:t>20. 4. 2022 in 20. 9. 2022</a:t>
            </a:r>
            <a:endParaRPr lang="sl-SI" sz="1450" dirty="0">
              <a:ea typeface="Calibri" panose="020F0502020204030204" pitchFamily="34" charset="0"/>
              <a:cs typeface="Times New Roman" panose="02020603050405020304" pitchFamily="18" charset="0"/>
            </a:endParaRPr>
          </a:p>
          <a:p>
            <a:pPr>
              <a:lnSpc>
                <a:spcPct val="106000"/>
              </a:lnSpc>
              <a:spcAft>
                <a:spcPts val="600"/>
              </a:spcAft>
            </a:pPr>
            <a:r>
              <a:rPr lang="sl-SI" sz="1450" b="1" dirty="0">
                <a:solidFill>
                  <a:srgbClr val="000000"/>
                </a:solidFill>
                <a:ea typeface="Calibri" panose="020F0502020204030204" pitchFamily="34" charset="0"/>
                <a:cs typeface="Times New Roman" panose="02020603050405020304" pitchFamily="18" charset="0"/>
              </a:rPr>
              <a:t>Namen: </a:t>
            </a:r>
            <a:r>
              <a:rPr lang="sl-SI" sz="1450" dirty="0">
                <a:solidFill>
                  <a:srgbClr val="000000"/>
                </a:solidFill>
                <a:ea typeface="Calibri" panose="020F0502020204030204" pitchFamily="34" charset="0"/>
                <a:cs typeface="Times New Roman" panose="02020603050405020304" pitchFamily="18" charset="0"/>
              </a:rPr>
              <a:t>trajnostni razvoj javne in skupne turistične infrastrukture in naravnih znamenitosti v turističnih destinacijah. Predvidena vlaganja v parke, sprehajalne poti, javne plaže ob morju, rekah, jezerih in ribnikih, planinske poti, planinske koče, javni </a:t>
            </a:r>
            <a:r>
              <a:rPr lang="sl-SI" sz="1450" dirty="0" err="1">
                <a:solidFill>
                  <a:srgbClr val="000000"/>
                </a:solidFill>
                <a:ea typeface="Calibri" panose="020F0502020204030204" pitchFamily="34" charset="0"/>
                <a:cs typeface="Times New Roman" panose="02020603050405020304" pitchFamily="18" charset="0"/>
              </a:rPr>
              <a:t>pitniki</a:t>
            </a:r>
            <a:r>
              <a:rPr lang="sl-SI" sz="1450" dirty="0">
                <a:solidFill>
                  <a:srgbClr val="000000"/>
                </a:solidFill>
                <a:ea typeface="Calibri" panose="020F0502020204030204" pitchFamily="34" charset="0"/>
                <a:cs typeface="Times New Roman" panose="02020603050405020304" pitchFamily="18" charset="0"/>
              </a:rPr>
              <a:t> in vodnjaki naravne vode, parki, tematske ogledne površine, parkirne površine/hiše, deli zgodovinskih mestnih jeder.</a:t>
            </a:r>
            <a:endParaRPr lang="sl-SI" sz="1450" dirty="0">
              <a:ea typeface="Calibri" panose="020F0502020204030204" pitchFamily="34" charset="0"/>
              <a:cs typeface="Times New Roman" panose="02020603050405020304" pitchFamily="18" charset="0"/>
            </a:endParaRPr>
          </a:p>
          <a:p>
            <a:pPr>
              <a:lnSpc>
                <a:spcPct val="106000"/>
              </a:lnSpc>
              <a:spcAft>
                <a:spcPts val="600"/>
              </a:spcAft>
            </a:pPr>
            <a:r>
              <a:rPr lang="sl-SI" sz="1450" b="1" dirty="0">
                <a:solidFill>
                  <a:srgbClr val="000000"/>
                </a:solidFill>
                <a:ea typeface="Calibri" panose="020F0502020204030204" pitchFamily="34" charset="0"/>
                <a:cs typeface="Times New Roman" panose="02020603050405020304" pitchFamily="18" charset="0"/>
              </a:rPr>
              <a:t>Upravičeni stroški: </a:t>
            </a:r>
            <a:r>
              <a:rPr lang="sl-SI" sz="1450" dirty="0">
                <a:solidFill>
                  <a:srgbClr val="000000"/>
                </a:solidFill>
                <a:ea typeface="Calibri" panose="020F0502020204030204" pitchFamily="34" charset="0"/>
                <a:cs typeface="Times New Roman" panose="02020603050405020304" pitchFamily="18" charset="0"/>
              </a:rPr>
              <a:t>stroški gradnje in opreme (investicije v javno turistično infrastrukturo, spremljajočo infrastrukturo in opremo za izboljšanje turistične ponudbe), stroški projektne dokumentacije in pridobitve </a:t>
            </a:r>
            <a:r>
              <a:rPr lang="sl-SI" sz="1450" dirty="0" err="1">
                <a:solidFill>
                  <a:srgbClr val="000000"/>
                </a:solidFill>
                <a:ea typeface="Calibri" panose="020F0502020204030204" pitchFamily="34" charset="0"/>
                <a:cs typeface="Times New Roman" panose="02020603050405020304" pitchFamily="18" charset="0"/>
              </a:rPr>
              <a:t>okoljskih</a:t>
            </a:r>
            <a:r>
              <a:rPr lang="sl-SI" sz="1450" dirty="0">
                <a:solidFill>
                  <a:srgbClr val="000000"/>
                </a:solidFill>
                <a:ea typeface="Calibri" panose="020F0502020204030204" pitchFamily="34" charset="0"/>
                <a:cs typeface="Times New Roman" panose="02020603050405020304" pitchFamily="18" charset="0"/>
              </a:rPr>
              <a:t> znakov, stroški tržnega komuniciranja in informiranja ciljnih javnosti.</a:t>
            </a:r>
            <a:endParaRPr lang="sl-SI" sz="1450" dirty="0">
              <a:ea typeface="Calibri" panose="020F0502020204030204" pitchFamily="34" charset="0"/>
              <a:cs typeface="Times New Roman" panose="02020603050405020304" pitchFamily="18" charset="0"/>
            </a:endParaRPr>
          </a:p>
          <a:p>
            <a:pPr>
              <a:lnSpc>
                <a:spcPct val="106000"/>
              </a:lnSpc>
              <a:spcAft>
                <a:spcPts val="600"/>
              </a:spcAft>
            </a:pPr>
            <a:r>
              <a:rPr lang="sl-SI" sz="1450" b="1" dirty="0">
                <a:solidFill>
                  <a:srgbClr val="000000"/>
                </a:solidFill>
                <a:ea typeface="Calibri" panose="020F0502020204030204" pitchFamily="34" charset="0"/>
                <a:cs typeface="Times New Roman" panose="02020603050405020304" pitchFamily="18" charset="0"/>
              </a:rPr>
              <a:t>Upravičenci:</a:t>
            </a:r>
            <a:r>
              <a:rPr lang="sl-SI" sz="1450" dirty="0">
                <a:solidFill>
                  <a:srgbClr val="000000"/>
                </a:solidFill>
                <a:ea typeface="Calibri" panose="020F0502020204030204" pitchFamily="34" charset="0"/>
                <a:cs typeface="Times New Roman" panose="02020603050405020304" pitchFamily="18" charset="0"/>
              </a:rPr>
              <a:t> občine, lokalne skupnosti in drugi javni subjekti</a:t>
            </a:r>
            <a:endParaRPr lang="sl-SI" sz="1450" dirty="0">
              <a:ea typeface="Calibri" panose="020F0502020204030204" pitchFamily="34" charset="0"/>
              <a:cs typeface="Times New Roman" panose="02020603050405020304" pitchFamily="18" charset="0"/>
            </a:endParaRPr>
          </a:p>
          <a:p>
            <a:pPr>
              <a:lnSpc>
                <a:spcPct val="106000"/>
              </a:lnSpc>
              <a:spcAft>
                <a:spcPts val="600"/>
              </a:spcAft>
            </a:pPr>
            <a:r>
              <a:rPr lang="sl-SI" sz="1450" b="1" dirty="0">
                <a:solidFill>
                  <a:srgbClr val="000000"/>
                </a:solidFill>
                <a:ea typeface="Calibri" panose="020F0502020204030204" pitchFamily="34" charset="0"/>
                <a:cs typeface="Times New Roman" panose="02020603050405020304" pitchFamily="18" charset="0"/>
              </a:rPr>
              <a:t>Višina sofinanciranja: </a:t>
            </a:r>
            <a:r>
              <a:rPr lang="sl-SI" sz="1450" dirty="0">
                <a:solidFill>
                  <a:srgbClr val="000000"/>
                </a:solidFill>
                <a:ea typeface="Calibri" panose="020F0502020204030204" pitchFamily="34" charset="0"/>
                <a:cs typeface="Times New Roman" panose="02020603050405020304" pitchFamily="18" charset="0"/>
              </a:rPr>
              <a:t>do 60 % upravičenih stroškov (ukrep ne šteje za državno pomoč) oz. do največ 2 milijona EUR</a:t>
            </a:r>
            <a:endParaRPr lang="sl-SI" sz="1450" dirty="0">
              <a:ea typeface="Calibri" panose="020F0502020204030204" pitchFamily="34" charset="0"/>
              <a:cs typeface="Times New Roman" panose="02020603050405020304" pitchFamily="18" charset="0"/>
            </a:endParaRPr>
          </a:p>
          <a:p>
            <a:pPr>
              <a:lnSpc>
                <a:spcPct val="106000"/>
              </a:lnSpc>
              <a:spcAft>
                <a:spcPts val="600"/>
              </a:spcAft>
            </a:pPr>
            <a:r>
              <a:rPr lang="sl-SI" sz="1450" b="1" dirty="0">
                <a:solidFill>
                  <a:srgbClr val="000000"/>
                </a:solidFill>
                <a:ea typeface="Calibri" panose="020F0502020204030204" pitchFamily="34" charset="0"/>
                <a:cs typeface="Times New Roman" panose="02020603050405020304" pitchFamily="18" charset="0"/>
              </a:rPr>
              <a:t>Razpisana vrednost: </a:t>
            </a:r>
            <a:r>
              <a:rPr lang="sl-SI" sz="1450" dirty="0">
                <a:solidFill>
                  <a:srgbClr val="000000"/>
                </a:solidFill>
                <a:ea typeface="Calibri" panose="020F0502020204030204" pitchFamily="34" charset="0"/>
                <a:cs typeface="Times New Roman" panose="02020603050405020304" pitchFamily="18" charset="0"/>
              </a:rPr>
              <a:t>10 milijonov EUR</a:t>
            </a:r>
            <a:r>
              <a:rPr lang="sl-SI" sz="1450" b="1" dirty="0">
                <a:solidFill>
                  <a:srgbClr val="000000"/>
                </a:solidFill>
                <a:ea typeface="Calibri" panose="020F0502020204030204" pitchFamily="34" charset="0"/>
                <a:cs typeface="Times New Roman" panose="02020603050405020304" pitchFamily="18" charset="0"/>
              </a:rPr>
              <a:t> </a:t>
            </a:r>
            <a:endParaRPr lang="sl-SI" sz="1450" dirty="0">
              <a:ea typeface="Calibri" panose="020F0502020204030204" pitchFamily="34" charset="0"/>
              <a:cs typeface="Times New Roman" panose="02020603050405020304" pitchFamily="18" charset="0"/>
            </a:endParaRPr>
          </a:p>
          <a:p>
            <a:pPr>
              <a:lnSpc>
                <a:spcPct val="106000"/>
              </a:lnSpc>
              <a:spcAft>
                <a:spcPts val="600"/>
              </a:spcAft>
            </a:pPr>
            <a:r>
              <a:rPr lang="sl-SI" sz="1450" b="1" dirty="0">
                <a:solidFill>
                  <a:srgbClr val="000000"/>
                </a:solidFill>
                <a:ea typeface="Calibri" panose="020F0502020204030204" pitchFamily="34" charset="0"/>
                <a:cs typeface="Times New Roman" panose="02020603050405020304" pitchFamily="18" charset="0"/>
              </a:rPr>
              <a:t>Obdobje upravičenosti stroškov:</a:t>
            </a:r>
            <a:r>
              <a:rPr lang="sl-SI" sz="1450" dirty="0">
                <a:solidFill>
                  <a:srgbClr val="000000"/>
                </a:solidFill>
                <a:ea typeface="Calibri" panose="020F0502020204030204" pitchFamily="34" charset="0"/>
                <a:cs typeface="Times New Roman" panose="02020603050405020304" pitchFamily="18" charset="0"/>
              </a:rPr>
              <a:t> obdobje upravičenosti stroškov se začne z dnem oddaje vloge na javni razpis, razen za stroške za projektno dokumentacijo, ki se začne od 20. 7. 2021. Obdobje upravičenosti stroškov se konča 30. 9. 2024.</a:t>
            </a:r>
            <a:endParaRPr lang="sl-SI" sz="1450" dirty="0">
              <a:ea typeface="Calibri" panose="020F0502020204030204" pitchFamily="34" charset="0"/>
              <a:cs typeface="Times New Roman" panose="02020603050405020304" pitchFamily="18" charset="0"/>
            </a:endParaRPr>
          </a:p>
          <a:p>
            <a:pPr>
              <a:lnSpc>
                <a:spcPct val="106000"/>
              </a:lnSpc>
              <a:spcAft>
                <a:spcPts val="600"/>
              </a:spcAft>
            </a:pPr>
            <a:r>
              <a:rPr lang="sl-SI" sz="1450" b="1" dirty="0">
                <a:solidFill>
                  <a:srgbClr val="000000"/>
                </a:solidFill>
                <a:ea typeface="Calibri" panose="020F0502020204030204" pitchFamily="34" charset="0"/>
                <a:cs typeface="Times New Roman" panose="02020603050405020304" pitchFamily="18" charset="0"/>
              </a:rPr>
              <a:t>Izvajalec:</a:t>
            </a:r>
            <a:r>
              <a:rPr lang="sl-SI" sz="1450" dirty="0">
                <a:solidFill>
                  <a:srgbClr val="000000"/>
                </a:solidFill>
                <a:ea typeface="Calibri" panose="020F0502020204030204" pitchFamily="34" charset="0"/>
                <a:cs typeface="Times New Roman" panose="02020603050405020304" pitchFamily="18" charset="0"/>
              </a:rPr>
              <a:t> MGRT</a:t>
            </a:r>
            <a:endParaRPr lang="sl-SI" sz="1450" dirty="0">
              <a:ea typeface="Calibri" panose="020F0502020204030204" pitchFamily="34" charset="0"/>
              <a:cs typeface="Times New Roman" panose="02020603050405020304" pitchFamily="18" charset="0"/>
            </a:endParaRPr>
          </a:p>
          <a:p>
            <a:pPr>
              <a:lnSpc>
                <a:spcPct val="106000"/>
              </a:lnSpc>
              <a:spcAft>
                <a:spcPts val="600"/>
              </a:spcAft>
            </a:pPr>
            <a:r>
              <a:rPr lang="sl-SI" sz="1450" b="1" dirty="0">
                <a:solidFill>
                  <a:srgbClr val="000000"/>
                </a:solidFill>
                <a:ea typeface="Calibri" panose="020F0502020204030204" pitchFamily="34" charset="0"/>
                <a:cs typeface="Times New Roman" panose="02020603050405020304" pitchFamily="18" charset="0"/>
              </a:rPr>
              <a:t>Več o razpisu: </a:t>
            </a:r>
            <a:r>
              <a:rPr lang="sl-SI" sz="1450" u="sng" dirty="0">
                <a:solidFill>
                  <a:srgbClr val="000000"/>
                </a:solidFill>
                <a:ea typeface="Calibri" panose="020F0502020204030204" pitchFamily="34" charset="0"/>
                <a:cs typeface="Times New Roman" panose="02020603050405020304" pitchFamily="18" charset="0"/>
                <a:hlinkClick r:id="rId2"/>
              </a:rPr>
              <a:t>https://www.gov.si/zbirke/javne-objave/javni-razpis-za-sofinanciranje-vlaganj-v-javno-in-skupno-turisticno-infrastrukturo-in-naravne-znamenitosti-v-turisticnih-destinacijah/</a:t>
            </a:r>
            <a:endParaRPr lang="sl-SI" sz="1450" dirty="0">
              <a:ea typeface="Calibri" panose="020F0502020204030204" pitchFamily="34" charset="0"/>
              <a:cs typeface="Times New Roman" panose="02020603050405020304" pitchFamily="18" charset="0"/>
            </a:endParaRPr>
          </a:p>
        </p:txBody>
      </p:sp>
      <p:sp>
        <p:nvSpPr>
          <p:cNvPr id="5" name="Pravokotnik 4"/>
          <p:cNvSpPr/>
          <p:nvPr/>
        </p:nvSpPr>
        <p:spPr>
          <a:xfrm>
            <a:off x="687353" y="1577235"/>
            <a:ext cx="1814623" cy="2622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l-SI" b="1" dirty="0">
                <a:solidFill>
                  <a:srgbClr val="FF0000"/>
                </a:solidFill>
                <a:effectLst>
                  <a:outerShdw blurRad="38100" dist="38100" dir="2700000" algn="tl">
                    <a:srgbClr val="000000">
                      <a:alpha val="43137"/>
                    </a:srgbClr>
                  </a:outerShdw>
                </a:effectLst>
              </a:rPr>
              <a:t>Področje turizma</a:t>
            </a:r>
          </a:p>
        </p:txBody>
      </p:sp>
    </p:spTree>
    <p:extLst>
      <p:ext uri="{BB962C8B-B14F-4D97-AF65-F5344CB8AC3E}">
        <p14:creationId xmlns:p14="http://schemas.microsoft.com/office/powerpoint/2010/main" val="196718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avokotnik 2"/>
          <p:cNvSpPr/>
          <p:nvPr/>
        </p:nvSpPr>
        <p:spPr>
          <a:xfrm>
            <a:off x="212649" y="897187"/>
            <a:ext cx="11865935" cy="5701561"/>
          </a:xfrm>
          <a:prstGeom prst="rect">
            <a:avLst/>
          </a:prstGeom>
        </p:spPr>
        <p:txBody>
          <a:bodyPr wrap="square">
            <a:spAutoFit/>
          </a:bodyPr>
          <a:lstStyle/>
          <a:p>
            <a:pPr lvl="0"/>
            <a:r>
              <a:rPr lang="sl-SI" sz="1600" b="1" dirty="0">
                <a:solidFill>
                  <a:srgbClr val="2F5496"/>
                </a:solidFill>
                <a:ea typeface="Calibri" panose="020F0502020204030204" pitchFamily="34" charset="0"/>
              </a:rPr>
              <a:t>2. </a:t>
            </a:r>
            <a:r>
              <a:rPr lang="x-none" sz="1600" b="1" dirty="0">
                <a:solidFill>
                  <a:srgbClr val="2F5496"/>
                </a:solidFill>
                <a:ea typeface="Calibri" panose="020F0502020204030204" pitchFamily="34" charset="0"/>
              </a:rPr>
              <a:t>Javni razpis za spodbujanje uvajanja okoljskih in trajnostnih znakov za turistične nastanitve in gostinske ponudnike</a:t>
            </a:r>
            <a:endParaRPr lang="sl-SI" sz="1600" b="1" dirty="0">
              <a:solidFill>
                <a:srgbClr val="2F5496"/>
              </a:solidFill>
              <a:ea typeface="Calibri" panose="020F0502020204030204" pitchFamily="34" charset="0"/>
            </a:endParaRPr>
          </a:p>
          <a:p>
            <a:pPr algn="just"/>
            <a:r>
              <a:rPr lang="sl-SI" sz="1250" b="1" dirty="0">
                <a:solidFill>
                  <a:schemeClr val="accent6"/>
                </a:solidFill>
              </a:rPr>
              <a:t>     </a:t>
            </a:r>
            <a:r>
              <a:rPr lang="x-none" sz="1250" b="1" dirty="0">
                <a:solidFill>
                  <a:schemeClr val="accent6"/>
                </a:solidFill>
              </a:rPr>
              <a:t>Objavljen:</a:t>
            </a:r>
            <a:r>
              <a:rPr lang="x-none" sz="1250" b="1" dirty="0"/>
              <a:t> </a:t>
            </a:r>
            <a:r>
              <a:rPr lang="sl-SI" sz="1250" b="1" dirty="0"/>
              <a:t>25.3.2022</a:t>
            </a:r>
            <a:r>
              <a:rPr lang="x-none" sz="1250" b="1" dirty="0"/>
              <a:t>, </a:t>
            </a:r>
            <a:r>
              <a:rPr lang="x-none" sz="1250" b="1" dirty="0">
                <a:solidFill>
                  <a:schemeClr val="accent6"/>
                </a:solidFill>
              </a:rPr>
              <a:t>rok za oddajo vlog: </a:t>
            </a:r>
            <a:r>
              <a:rPr lang="sl-SI" sz="1250" b="1" dirty="0"/>
              <a:t>29.8.2022</a:t>
            </a:r>
          </a:p>
          <a:p>
            <a:pPr algn="just"/>
            <a:r>
              <a:rPr lang="sl-SI" sz="1250" b="1" dirty="0"/>
              <a:t>Namen:</a:t>
            </a:r>
            <a:r>
              <a:rPr lang="sl-SI" sz="1250" dirty="0"/>
              <a:t> sofinanciranje stroškov pridobitve mednarodno uveljavljenega </a:t>
            </a:r>
            <a:r>
              <a:rPr lang="sl-SI" sz="1250" dirty="0" err="1"/>
              <a:t>okoljskega</a:t>
            </a:r>
            <a:r>
              <a:rPr lang="sl-SI" sz="1250" dirty="0"/>
              <a:t> ali trajnostnega znaka za turistične nastanitve in gostinske ponudnike ter stroškov, povezanih s promocijo konkurenčne prednosti turističnega/gostinskega ponudnika, ki jo je pridobil z znakom. </a:t>
            </a:r>
            <a:r>
              <a:rPr lang="sl-SI" sz="1250" dirty="0" err="1"/>
              <a:t>Okoljski</a:t>
            </a:r>
            <a:r>
              <a:rPr lang="sl-SI" sz="1250" dirty="0"/>
              <a:t>/trajnostni znaki, ki so predmet sofinanciranja, so naslednji: znak za okolje EU – EU ECOLABEL, </a:t>
            </a:r>
            <a:r>
              <a:rPr lang="sl-SI" sz="1250" dirty="0" err="1"/>
              <a:t>Bio</a:t>
            </a:r>
            <a:r>
              <a:rPr lang="sl-SI" sz="1250" dirty="0"/>
              <a:t> </a:t>
            </a:r>
            <a:r>
              <a:rPr lang="sl-SI" sz="1250" dirty="0" err="1"/>
              <a:t>Hotels</a:t>
            </a:r>
            <a:r>
              <a:rPr lang="sl-SI" sz="1250" dirty="0"/>
              <a:t>, </a:t>
            </a:r>
            <a:r>
              <a:rPr lang="sl-SI" sz="1250" dirty="0" err="1"/>
              <a:t>Green</a:t>
            </a:r>
            <a:r>
              <a:rPr lang="sl-SI" sz="1250" dirty="0"/>
              <a:t> Globe, </a:t>
            </a:r>
            <a:r>
              <a:rPr lang="sl-SI" sz="1250" dirty="0" err="1"/>
              <a:t>Green</a:t>
            </a:r>
            <a:r>
              <a:rPr lang="sl-SI" sz="1250" dirty="0"/>
              <a:t> </a:t>
            </a:r>
            <a:r>
              <a:rPr lang="sl-SI" sz="1250" dirty="0" err="1"/>
              <a:t>Key</a:t>
            </a:r>
            <a:r>
              <a:rPr lang="sl-SI" sz="1250" dirty="0"/>
              <a:t>, </a:t>
            </a:r>
            <a:r>
              <a:rPr lang="sl-SI" sz="1250" dirty="0" err="1"/>
              <a:t>Travelife</a:t>
            </a:r>
            <a:r>
              <a:rPr lang="sl-SI" sz="1250" dirty="0"/>
              <a:t>, </a:t>
            </a:r>
            <a:r>
              <a:rPr lang="sl-SI" sz="1250" dirty="0" err="1"/>
              <a:t>Ecocamping</a:t>
            </a:r>
            <a:r>
              <a:rPr lang="sl-SI" sz="1250" dirty="0"/>
              <a:t>, </a:t>
            </a:r>
            <a:r>
              <a:rPr lang="sl-SI" sz="1250" dirty="0" err="1"/>
              <a:t>World</a:t>
            </a:r>
            <a:r>
              <a:rPr lang="sl-SI" sz="1250" dirty="0"/>
              <a:t> </a:t>
            </a:r>
            <a:r>
              <a:rPr lang="sl-SI" sz="1250" dirty="0" err="1"/>
              <a:t>of</a:t>
            </a:r>
            <a:r>
              <a:rPr lang="sl-SI" sz="1250" dirty="0"/>
              <a:t> </a:t>
            </a:r>
            <a:r>
              <a:rPr lang="sl-SI" sz="1250" dirty="0" err="1"/>
              <a:t>Glamping</a:t>
            </a:r>
            <a:r>
              <a:rPr lang="sl-SI" sz="1250" dirty="0"/>
              <a:t> </a:t>
            </a:r>
            <a:r>
              <a:rPr lang="sl-SI" sz="1250" dirty="0" err="1"/>
              <a:t>Green</a:t>
            </a:r>
            <a:r>
              <a:rPr lang="sl-SI" sz="1250" dirty="0"/>
              <a:t>, </a:t>
            </a:r>
            <a:r>
              <a:rPr lang="sl-SI" sz="1250" dirty="0" err="1"/>
              <a:t>Hostelling</a:t>
            </a:r>
            <a:r>
              <a:rPr lang="sl-SI" sz="1250" dirty="0"/>
              <a:t> </a:t>
            </a:r>
            <a:r>
              <a:rPr lang="sl-SI" sz="1250" dirty="0" err="1"/>
              <a:t>International</a:t>
            </a:r>
            <a:r>
              <a:rPr lang="sl-SI" sz="1250" dirty="0"/>
              <a:t> </a:t>
            </a:r>
            <a:r>
              <a:rPr lang="sl-SI" sz="1250" dirty="0" err="1"/>
              <a:t>Quality</a:t>
            </a:r>
            <a:r>
              <a:rPr lang="sl-SI" sz="1250" dirty="0"/>
              <a:t> &amp; </a:t>
            </a:r>
            <a:r>
              <a:rPr lang="sl-SI" sz="1250" dirty="0" err="1"/>
              <a:t>Sustainability</a:t>
            </a:r>
            <a:r>
              <a:rPr lang="sl-SI" sz="1250" dirty="0"/>
              <a:t> in L.E.A.F. </a:t>
            </a:r>
          </a:p>
          <a:p>
            <a:pPr algn="just"/>
            <a:r>
              <a:rPr lang="sl-SI" sz="1250" b="1" dirty="0"/>
              <a:t>Upravičeni stroški: </a:t>
            </a:r>
            <a:r>
              <a:rPr lang="sl-SI" sz="1250" dirty="0"/>
              <a:t>stroški svetovalnih in izobraževalnih storitev, stroški informiranja in komuniciranja (promocijske aktivnosti), stroški izdelave promocijskega materiala, na katerem je jasno viden </a:t>
            </a:r>
            <a:r>
              <a:rPr lang="sl-SI" sz="1250" dirty="0" err="1"/>
              <a:t>okoljski</a:t>
            </a:r>
            <a:r>
              <a:rPr lang="sl-SI" sz="1250" dirty="0"/>
              <a:t>/trajnostni znak</a:t>
            </a:r>
          </a:p>
          <a:p>
            <a:pPr algn="just"/>
            <a:r>
              <a:rPr lang="sl-SI" sz="1250" b="1" dirty="0"/>
              <a:t>Upravičenci: </a:t>
            </a:r>
            <a:r>
              <a:rPr lang="sl-SI" sz="1250" dirty="0"/>
              <a:t>pravne in fizične osebe, društva in drugi subjekti javnega in zasebnega prava, ki delujejo na področju turizma in gostinstva in so registrirani za dejavnost po SKD 55.100, 55.201, 55.202, 55.203, 55.204, 55.209, 55.300, 56.101, 56.102 in 56.105,</a:t>
            </a:r>
          </a:p>
          <a:p>
            <a:pPr algn="just"/>
            <a:r>
              <a:rPr lang="sl-SI" sz="1250" b="1" dirty="0"/>
              <a:t>Razpisana vrednost:</a:t>
            </a:r>
            <a:r>
              <a:rPr lang="sl-SI" sz="1250" dirty="0"/>
              <a:t> 0,3 milijona EUR</a:t>
            </a:r>
          </a:p>
          <a:p>
            <a:pPr algn="just"/>
            <a:r>
              <a:rPr lang="sl-SI" sz="1250" b="1" dirty="0"/>
              <a:t>Višina sofinanciranja: </a:t>
            </a:r>
            <a:r>
              <a:rPr lang="sl-SI" sz="1250" dirty="0"/>
              <a:t>do</a:t>
            </a:r>
            <a:r>
              <a:rPr lang="sl-SI" sz="1250" b="1" dirty="0"/>
              <a:t> </a:t>
            </a:r>
            <a:r>
              <a:rPr lang="sl-SI" sz="1250" dirty="0"/>
              <a:t>5.000 EUR na posamezen objekt oziroma atrakcijo, de </a:t>
            </a:r>
            <a:r>
              <a:rPr lang="sl-SI" sz="1250" dirty="0" err="1"/>
              <a:t>minimis</a:t>
            </a:r>
            <a:r>
              <a:rPr lang="sl-SI" sz="1250" dirty="0"/>
              <a:t> shema</a:t>
            </a:r>
          </a:p>
          <a:p>
            <a:pPr algn="just"/>
            <a:r>
              <a:rPr lang="sl-SI" sz="1250" b="1" dirty="0"/>
              <a:t>Obdobje upravičenosti izdatkov: </a:t>
            </a:r>
            <a:r>
              <a:rPr lang="sl-SI" sz="1250" dirty="0"/>
              <a:t>od 1. 1. 2020 do 29. 08. 2022</a:t>
            </a:r>
          </a:p>
          <a:p>
            <a:pPr algn="just"/>
            <a:r>
              <a:rPr lang="sl-SI" sz="1250" b="1" dirty="0"/>
              <a:t>Izvajalec: </a:t>
            </a:r>
            <a:r>
              <a:rPr lang="sl-SI" sz="1250" dirty="0"/>
              <a:t>MGRT</a:t>
            </a:r>
          </a:p>
          <a:p>
            <a:r>
              <a:rPr lang="sl-SI" sz="1250" b="1" dirty="0"/>
              <a:t>Več o razpisu:</a:t>
            </a:r>
            <a:r>
              <a:rPr lang="sl-SI" sz="1250" dirty="0"/>
              <a:t> </a:t>
            </a:r>
            <a:r>
              <a:rPr lang="sl-SI" sz="1250" u="sng" dirty="0">
                <a:hlinkClick r:id="rId2"/>
              </a:rPr>
              <a:t>https://www.gov.si/zbirke/javne-objave/javni-razpis-za-spodbujanje-uvajanja-okoljskih-in-trajnostnih-znakov-za-turisticne-nastanitve-in-gostinske-ponudnike-3/</a:t>
            </a:r>
            <a:endParaRPr lang="sl-SI" sz="1250" u="sng" dirty="0"/>
          </a:p>
          <a:p>
            <a:endParaRPr lang="sl-SI" sz="1250" u="sng" dirty="0"/>
          </a:p>
          <a:p>
            <a:endParaRPr lang="sl-SI" sz="1250" u="sng" dirty="0"/>
          </a:p>
          <a:p>
            <a:pPr lvl="0" algn="just"/>
            <a:r>
              <a:rPr lang="sl-SI" sz="1600" b="1" dirty="0">
                <a:solidFill>
                  <a:srgbClr val="2F5496"/>
                </a:solidFill>
                <a:ea typeface="Calibri" panose="020F0502020204030204" pitchFamily="34" charset="0"/>
              </a:rPr>
              <a:t>3. </a:t>
            </a:r>
            <a:r>
              <a:rPr lang="x-none" sz="1600" b="1" dirty="0">
                <a:solidFill>
                  <a:srgbClr val="2F5496"/>
                </a:solidFill>
                <a:ea typeface="Calibri" panose="020F0502020204030204" pitchFamily="34" charset="0"/>
              </a:rPr>
              <a:t>Javni razpis za spodbujanje ponovne vzpostavitve letalske povezljivosti Slovenije</a:t>
            </a:r>
            <a:endParaRPr lang="sl-SI" sz="1600" b="1" dirty="0">
              <a:solidFill>
                <a:srgbClr val="2F5496"/>
              </a:solidFill>
              <a:ea typeface="Calibri" panose="020F0502020204030204" pitchFamily="34" charset="0"/>
            </a:endParaRPr>
          </a:p>
          <a:p>
            <a:pPr marL="408940" indent="-228600" algn="just"/>
            <a:r>
              <a:rPr lang="x-none" sz="1250" b="1" dirty="0">
                <a:solidFill>
                  <a:srgbClr val="538135"/>
                </a:solidFill>
                <a:ea typeface="Calibri" panose="020F0502020204030204" pitchFamily="34" charset="0"/>
              </a:rPr>
              <a:t>Objavljen: </a:t>
            </a:r>
            <a:r>
              <a:rPr lang="sl-SI" sz="1250" dirty="0">
                <a:solidFill>
                  <a:srgbClr val="000000"/>
                </a:solidFill>
                <a:ea typeface="Calibri" panose="020F0502020204030204" pitchFamily="34" charset="0"/>
              </a:rPr>
              <a:t>18.3.2022</a:t>
            </a:r>
            <a:r>
              <a:rPr lang="x-none" sz="1250" b="1" dirty="0">
                <a:solidFill>
                  <a:srgbClr val="2F5496"/>
                </a:solidFill>
                <a:ea typeface="Calibri" panose="020F0502020204030204" pitchFamily="34" charset="0"/>
              </a:rPr>
              <a:t>, </a:t>
            </a:r>
            <a:r>
              <a:rPr lang="x-none" sz="1250" b="1" dirty="0">
                <a:solidFill>
                  <a:srgbClr val="538135"/>
                </a:solidFill>
                <a:ea typeface="Calibri" panose="020F0502020204030204" pitchFamily="34" charset="0"/>
              </a:rPr>
              <a:t>rok za oddajo vlog: </a:t>
            </a:r>
            <a:r>
              <a:rPr lang="sl-SI" sz="1250" dirty="0">
                <a:solidFill>
                  <a:srgbClr val="000000"/>
                </a:solidFill>
                <a:ea typeface="Calibri" panose="020F0502020204030204" pitchFamily="34" charset="0"/>
              </a:rPr>
              <a:t>6.6.2022</a:t>
            </a:r>
            <a:endParaRPr lang="sl-SI" sz="1250" b="1" dirty="0">
              <a:solidFill>
                <a:srgbClr val="2F5496"/>
              </a:solidFill>
              <a:ea typeface="Calibri" panose="020F0502020204030204" pitchFamily="34" charset="0"/>
            </a:endParaRPr>
          </a:p>
          <a:p>
            <a:pPr algn="just">
              <a:lnSpc>
                <a:spcPct val="106000"/>
              </a:lnSpc>
            </a:pPr>
            <a:r>
              <a:rPr lang="sl-SI" sz="1250" b="1" dirty="0">
                <a:solidFill>
                  <a:srgbClr val="000000"/>
                </a:solidFill>
                <a:ea typeface="Calibri" panose="020F0502020204030204" pitchFamily="34" charset="0"/>
                <a:cs typeface="Times New Roman" panose="02020603050405020304" pitchFamily="18" charset="0"/>
              </a:rPr>
              <a:t>Namen: </a:t>
            </a:r>
            <a:r>
              <a:rPr lang="sl-SI" sz="1250" dirty="0">
                <a:solidFill>
                  <a:srgbClr val="000000"/>
                </a:solidFill>
                <a:ea typeface="Calibri" panose="020F0502020204030204" pitchFamily="34" charset="0"/>
                <a:cs typeface="Times New Roman" panose="02020603050405020304" pitchFamily="18" charset="0"/>
              </a:rPr>
              <a:t>izboljšanje letalske povezljivosti Slovenije z evropskimi in tretjimi državami. Cilj je ohraniti obstoječe redne mednarodne letalske linije in spodbuditi vzpostavitev novih rednih letalskih linij prevoznikov, ki so zaradi posledic pandemije prenehali leteti v Republiko Slovenijo.</a:t>
            </a:r>
            <a:endParaRPr lang="sl-SI" sz="1250" dirty="0">
              <a:ea typeface="Calibri" panose="020F0502020204030204" pitchFamily="34" charset="0"/>
              <a:cs typeface="Times New Roman" panose="02020603050405020304" pitchFamily="18" charset="0"/>
            </a:endParaRPr>
          </a:p>
          <a:p>
            <a:pPr algn="just">
              <a:lnSpc>
                <a:spcPct val="106000"/>
              </a:lnSpc>
            </a:pPr>
            <a:r>
              <a:rPr lang="sl-SI" sz="1250" b="1" dirty="0">
                <a:solidFill>
                  <a:srgbClr val="000000"/>
                </a:solidFill>
                <a:ea typeface="Calibri" panose="020F0502020204030204" pitchFamily="34" charset="0"/>
                <a:cs typeface="Times New Roman" panose="02020603050405020304" pitchFamily="18" charset="0"/>
              </a:rPr>
              <a:t>Upravičeni stroški:</a:t>
            </a:r>
            <a:r>
              <a:rPr lang="sl-SI" sz="1250" dirty="0">
                <a:solidFill>
                  <a:srgbClr val="000000"/>
                </a:solidFill>
                <a:ea typeface="Calibri" panose="020F0502020204030204" pitchFamily="34" charset="0"/>
                <a:cs typeface="Times New Roman" panose="02020603050405020304" pitchFamily="18" charset="0"/>
              </a:rPr>
              <a:t> sofinanciranje stroškov, ki jih imajo letalski prevozniki s tem, da zagotovijo lete in pripeljejo potnike v Republiko Slovenijo v obliki pavšalnega zneska, ki se ga izračuna skladno z metodologijo objavljeno v javnem razpisu</a:t>
            </a:r>
            <a:endParaRPr lang="sl-SI" sz="1250" dirty="0">
              <a:ea typeface="Calibri" panose="020F0502020204030204" pitchFamily="34" charset="0"/>
              <a:cs typeface="Times New Roman" panose="02020603050405020304" pitchFamily="18" charset="0"/>
            </a:endParaRPr>
          </a:p>
          <a:p>
            <a:pPr algn="just">
              <a:lnSpc>
                <a:spcPct val="106000"/>
              </a:lnSpc>
            </a:pPr>
            <a:r>
              <a:rPr lang="sl-SI" sz="1250" b="1" dirty="0">
                <a:solidFill>
                  <a:srgbClr val="000000"/>
                </a:solidFill>
                <a:ea typeface="Calibri" panose="020F0502020204030204" pitchFamily="34" charset="0"/>
                <a:cs typeface="Times New Roman" panose="02020603050405020304" pitchFamily="18" charset="0"/>
              </a:rPr>
              <a:t>Upravičenci: </a:t>
            </a:r>
            <a:r>
              <a:rPr lang="sl-SI" sz="1250" dirty="0">
                <a:solidFill>
                  <a:srgbClr val="000000"/>
                </a:solidFill>
                <a:ea typeface="Calibri" panose="020F0502020204030204" pitchFamily="34" charset="0"/>
                <a:cs typeface="Times New Roman" panose="02020603050405020304" pitchFamily="18" charset="0"/>
              </a:rPr>
              <a:t>MSP in velika podjetja</a:t>
            </a:r>
            <a:endParaRPr lang="sl-SI" sz="1250" dirty="0">
              <a:ea typeface="Calibri" panose="020F0502020204030204" pitchFamily="34" charset="0"/>
              <a:cs typeface="Times New Roman" panose="02020603050405020304" pitchFamily="18" charset="0"/>
            </a:endParaRPr>
          </a:p>
          <a:p>
            <a:pPr algn="just">
              <a:lnSpc>
                <a:spcPct val="106000"/>
              </a:lnSpc>
            </a:pPr>
            <a:r>
              <a:rPr lang="sl-SI" sz="1250" b="1" dirty="0">
                <a:solidFill>
                  <a:srgbClr val="000000"/>
                </a:solidFill>
                <a:ea typeface="Calibri" panose="020F0502020204030204" pitchFamily="34" charset="0"/>
                <a:cs typeface="Times New Roman" panose="02020603050405020304" pitchFamily="18" charset="0"/>
              </a:rPr>
              <a:t>Razpisana vrednost: </a:t>
            </a:r>
            <a:r>
              <a:rPr lang="sl-SI" sz="1250" dirty="0">
                <a:solidFill>
                  <a:srgbClr val="000000"/>
                </a:solidFill>
                <a:ea typeface="Calibri" panose="020F0502020204030204" pitchFamily="34" charset="0"/>
                <a:cs typeface="Times New Roman" panose="02020603050405020304" pitchFamily="18" charset="0"/>
              </a:rPr>
              <a:t>2 milijona EUR</a:t>
            </a:r>
            <a:endParaRPr lang="sl-SI" sz="1250" dirty="0">
              <a:ea typeface="Calibri" panose="020F0502020204030204" pitchFamily="34" charset="0"/>
              <a:cs typeface="Times New Roman" panose="02020603050405020304" pitchFamily="18" charset="0"/>
            </a:endParaRPr>
          </a:p>
          <a:p>
            <a:pPr algn="just">
              <a:lnSpc>
                <a:spcPct val="106000"/>
              </a:lnSpc>
            </a:pPr>
            <a:r>
              <a:rPr lang="sl-SI" sz="1250" b="1" dirty="0">
                <a:solidFill>
                  <a:srgbClr val="000000"/>
                </a:solidFill>
                <a:ea typeface="Calibri" panose="020F0502020204030204" pitchFamily="34" charset="0"/>
                <a:cs typeface="Times New Roman" panose="02020603050405020304" pitchFamily="18" charset="0"/>
              </a:rPr>
              <a:t>Višina sofinanciranja: </a:t>
            </a:r>
            <a:r>
              <a:rPr lang="sl-SI" sz="1250" dirty="0">
                <a:solidFill>
                  <a:srgbClr val="000000"/>
                </a:solidFill>
                <a:ea typeface="Calibri" panose="020F0502020204030204" pitchFamily="34" charset="0"/>
                <a:cs typeface="Times New Roman" panose="02020603050405020304" pitchFamily="18" charset="0"/>
              </a:rPr>
              <a:t>odvisna od števila izvedenih letov in pripeljanih potnikov, navzgor je omejena z maksimalnimi zneski, ki jih je mogoče dobiti po pravilih državnih pomoči in dodatno z omejitvijo pomoči prejemniku na enoto posameznega pripeljanega potnika</a:t>
            </a:r>
            <a:endParaRPr lang="sl-SI" sz="1250" dirty="0">
              <a:ea typeface="Calibri" panose="020F0502020204030204" pitchFamily="34" charset="0"/>
              <a:cs typeface="Times New Roman" panose="02020603050405020304" pitchFamily="18" charset="0"/>
            </a:endParaRPr>
          </a:p>
          <a:p>
            <a:pPr algn="just">
              <a:lnSpc>
                <a:spcPct val="106000"/>
              </a:lnSpc>
            </a:pPr>
            <a:r>
              <a:rPr lang="sl-SI" sz="1250" b="1" dirty="0">
                <a:solidFill>
                  <a:srgbClr val="000000"/>
                </a:solidFill>
                <a:ea typeface="Calibri" panose="020F0502020204030204" pitchFamily="34" charset="0"/>
                <a:cs typeface="Times New Roman" panose="02020603050405020304" pitchFamily="18" charset="0"/>
              </a:rPr>
              <a:t>Izvajalec:</a:t>
            </a:r>
            <a:r>
              <a:rPr lang="sl-SI" sz="1250" dirty="0">
                <a:solidFill>
                  <a:srgbClr val="000000"/>
                </a:solidFill>
                <a:ea typeface="Calibri" panose="020F0502020204030204" pitchFamily="34" charset="0"/>
                <a:cs typeface="Times New Roman" panose="02020603050405020304" pitchFamily="18" charset="0"/>
              </a:rPr>
              <a:t> MGRT</a:t>
            </a:r>
            <a:endParaRPr lang="sl-SI" sz="1250" dirty="0">
              <a:ea typeface="Calibri" panose="020F0502020204030204" pitchFamily="34" charset="0"/>
              <a:cs typeface="Times New Roman" panose="02020603050405020304" pitchFamily="18" charset="0"/>
            </a:endParaRPr>
          </a:p>
          <a:p>
            <a:pPr algn="just">
              <a:lnSpc>
                <a:spcPct val="106000"/>
              </a:lnSpc>
            </a:pPr>
            <a:r>
              <a:rPr lang="sl-SI" sz="1250" b="1" dirty="0">
                <a:solidFill>
                  <a:srgbClr val="000000"/>
                </a:solidFill>
                <a:ea typeface="Calibri" panose="020F0502020204030204" pitchFamily="34" charset="0"/>
                <a:cs typeface="Times New Roman" panose="02020603050405020304" pitchFamily="18" charset="0"/>
              </a:rPr>
              <a:t>Več o razpisu: </a:t>
            </a:r>
            <a:r>
              <a:rPr lang="sl-SI" sz="1250" dirty="0">
                <a:solidFill>
                  <a:srgbClr val="000000"/>
                </a:solidFill>
                <a:ea typeface="Calibri" panose="020F0502020204030204" pitchFamily="34" charset="0"/>
                <a:cs typeface="Times New Roman" panose="02020603050405020304" pitchFamily="18" charset="0"/>
                <a:hlinkClick r:id="rId3"/>
              </a:rPr>
              <a:t>https://www.gov.si/zbirke/javne-objave/javni-razpis-za-spodbujanje-ponovne-vzpostavitve-letalske-povezljivosti-slovenije-v-letu-2022/</a:t>
            </a:r>
            <a:endParaRPr lang="sl-SI" sz="1250" dirty="0">
              <a:solidFill>
                <a:srgbClr val="00000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09374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avokotnik 2"/>
          <p:cNvSpPr/>
          <p:nvPr/>
        </p:nvSpPr>
        <p:spPr>
          <a:xfrm>
            <a:off x="616687" y="833905"/>
            <a:ext cx="3643424" cy="2622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l-SI" b="1" dirty="0">
                <a:solidFill>
                  <a:srgbClr val="FF0000"/>
                </a:solidFill>
                <a:effectLst>
                  <a:outerShdw blurRad="38100" dist="38100" dir="2700000" algn="tl">
                    <a:srgbClr val="000000">
                      <a:alpha val="43137"/>
                    </a:srgbClr>
                  </a:outerShdw>
                </a:effectLst>
              </a:rPr>
              <a:t>Podjetništvo in internacionalizacija </a:t>
            </a:r>
            <a:endParaRPr lang="sl-SI" dirty="0">
              <a:solidFill>
                <a:srgbClr val="FF0000"/>
              </a:solidFill>
              <a:effectLst>
                <a:outerShdw blurRad="38100" dist="38100" dir="2700000" algn="tl">
                  <a:srgbClr val="000000">
                    <a:alpha val="43137"/>
                  </a:srgbClr>
                </a:outerShdw>
              </a:effectLst>
            </a:endParaRPr>
          </a:p>
        </p:txBody>
      </p:sp>
      <p:sp>
        <p:nvSpPr>
          <p:cNvPr id="4" name="Pravokotnik 3"/>
          <p:cNvSpPr/>
          <p:nvPr/>
        </p:nvSpPr>
        <p:spPr>
          <a:xfrm>
            <a:off x="177209" y="1159970"/>
            <a:ext cx="11695813" cy="5665269"/>
          </a:xfrm>
          <a:prstGeom prst="rect">
            <a:avLst/>
          </a:prstGeom>
        </p:spPr>
        <p:txBody>
          <a:bodyPr wrap="square">
            <a:spAutoFit/>
          </a:bodyPr>
          <a:lstStyle/>
          <a:p>
            <a:pPr lvl="0"/>
            <a:r>
              <a:rPr lang="sl-SI" sz="1600" b="1" dirty="0">
                <a:solidFill>
                  <a:srgbClr val="2F5496"/>
                </a:solidFill>
                <a:ea typeface="Calibri" panose="020F0502020204030204" pitchFamily="34" charset="0"/>
              </a:rPr>
              <a:t>4. </a:t>
            </a:r>
            <a:r>
              <a:rPr lang="x-none" sz="1600" b="1" dirty="0">
                <a:solidFill>
                  <a:srgbClr val="2F5496"/>
                </a:solidFill>
                <a:ea typeface="Calibri" panose="020F0502020204030204" pitchFamily="34" charset="0"/>
              </a:rPr>
              <a:t>Javni razpis za spodbude za zagon podjetij P2 v letu 2022</a:t>
            </a:r>
            <a:endParaRPr lang="sl-SI" sz="1600" b="1" dirty="0">
              <a:solidFill>
                <a:srgbClr val="2F5496"/>
              </a:solidFill>
              <a:ea typeface="Calibri" panose="020F0502020204030204" pitchFamily="34" charset="0"/>
            </a:endParaRPr>
          </a:p>
          <a:p>
            <a:pPr lvl="0"/>
            <a:r>
              <a:rPr lang="sl-SI" sz="1250" b="1" dirty="0">
                <a:solidFill>
                  <a:srgbClr val="70AD47"/>
                </a:solidFill>
                <a:ea typeface="Calibri" panose="020F0502020204030204" pitchFamily="34" charset="0"/>
              </a:rPr>
              <a:t>     </a:t>
            </a:r>
            <a:r>
              <a:rPr lang="x-none" sz="1300" b="1" dirty="0">
                <a:solidFill>
                  <a:srgbClr val="70AD47"/>
                </a:solidFill>
                <a:ea typeface="Calibri" panose="020F0502020204030204" pitchFamily="34" charset="0"/>
              </a:rPr>
              <a:t>Objavljen: </a:t>
            </a:r>
            <a:r>
              <a:rPr lang="sl-SI" sz="1300" dirty="0">
                <a:solidFill>
                  <a:srgbClr val="000000"/>
                </a:solidFill>
                <a:ea typeface="Calibri" panose="020F0502020204030204" pitchFamily="34" charset="0"/>
              </a:rPr>
              <a:t>4.3.2022</a:t>
            </a:r>
            <a:r>
              <a:rPr lang="x-none" sz="1300" b="1" dirty="0">
                <a:solidFill>
                  <a:srgbClr val="000000"/>
                </a:solidFill>
                <a:ea typeface="Calibri" panose="020F0502020204030204" pitchFamily="34" charset="0"/>
              </a:rPr>
              <a:t>, </a:t>
            </a:r>
            <a:r>
              <a:rPr lang="x-none" sz="1300" b="1" dirty="0">
                <a:solidFill>
                  <a:srgbClr val="70AD47"/>
                </a:solidFill>
                <a:ea typeface="Calibri" panose="020F0502020204030204" pitchFamily="34" charset="0"/>
              </a:rPr>
              <a:t>rok za oddajo vlog: </a:t>
            </a:r>
            <a:r>
              <a:rPr lang="sl-SI" sz="1300" dirty="0">
                <a:solidFill>
                  <a:srgbClr val="000000"/>
                </a:solidFill>
                <a:ea typeface="Calibri" panose="020F0502020204030204" pitchFamily="34" charset="0"/>
              </a:rPr>
              <a:t>10</a:t>
            </a:r>
            <a:r>
              <a:rPr lang="x-none" sz="1300" dirty="0">
                <a:solidFill>
                  <a:srgbClr val="000000"/>
                </a:solidFill>
                <a:ea typeface="Calibri" panose="020F0502020204030204" pitchFamily="34" charset="0"/>
              </a:rPr>
              <a:t>. 5. 2022</a:t>
            </a:r>
            <a:endParaRPr lang="sl-SI" sz="1300" b="1" dirty="0">
              <a:solidFill>
                <a:srgbClr val="2F5496"/>
              </a:solidFill>
              <a:ea typeface="Calibri" panose="020F0502020204030204" pitchFamily="34" charset="0"/>
            </a:endParaRPr>
          </a:p>
          <a:p>
            <a:pPr>
              <a:lnSpc>
                <a:spcPct val="106000"/>
              </a:lnSpc>
            </a:pPr>
            <a:r>
              <a:rPr lang="sl-SI" sz="1300" b="1" dirty="0">
                <a:solidFill>
                  <a:srgbClr val="000000"/>
                </a:solidFill>
                <a:ea typeface="Calibri" panose="020F0502020204030204" pitchFamily="34" charset="0"/>
                <a:cs typeface="Times New Roman" panose="02020603050405020304" pitchFamily="18" charset="0"/>
              </a:rPr>
              <a:t>Namen: </a:t>
            </a:r>
            <a:r>
              <a:rPr lang="sl-SI" sz="1300" dirty="0">
                <a:solidFill>
                  <a:srgbClr val="000000"/>
                </a:solidFill>
                <a:ea typeface="Calibri" panose="020F0502020204030204" pitchFamily="34" charset="0"/>
                <a:cs typeface="Times New Roman" panose="02020603050405020304" pitchFamily="18" charset="0"/>
              </a:rPr>
              <a:t>razvoj podprtih podjetij in uspešen prenos razvojnih idej podjetnih posameznikov in skupin v tržno uspešne podjeme in ustvarjanje novih inovativno naravnanih (start-up) podjetij s potencialom rasti, s poudarkom na razvoju in komercializaciji proizvodov, procesov in storitev</a:t>
            </a:r>
            <a:endParaRPr lang="sl-SI" sz="1300" dirty="0">
              <a:ea typeface="Calibri" panose="020F0502020204030204" pitchFamily="34" charset="0"/>
              <a:cs typeface="Times New Roman" panose="02020603050405020304" pitchFamily="18" charset="0"/>
            </a:endParaRPr>
          </a:p>
          <a:p>
            <a:pPr algn="just">
              <a:lnSpc>
                <a:spcPct val="106000"/>
              </a:lnSpc>
            </a:pPr>
            <a:r>
              <a:rPr lang="sl-SI" sz="1300" b="1" dirty="0">
                <a:solidFill>
                  <a:srgbClr val="000000"/>
                </a:solidFill>
                <a:ea typeface="Calibri" panose="020F0502020204030204" pitchFamily="34" charset="0"/>
                <a:cs typeface="Times New Roman" panose="02020603050405020304" pitchFamily="18" charset="0"/>
              </a:rPr>
              <a:t>Upravičenci:</a:t>
            </a:r>
            <a:r>
              <a:rPr lang="sl-SI" sz="1300" dirty="0">
                <a:solidFill>
                  <a:srgbClr val="000000"/>
                </a:solidFill>
                <a:ea typeface="Calibri" panose="020F0502020204030204" pitchFamily="34" charset="0"/>
                <a:cs typeface="Times New Roman" panose="02020603050405020304" pitchFamily="18" charset="0"/>
              </a:rPr>
              <a:t> </a:t>
            </a:r>
            <a:r>
              <a:rPr lang="sl-SI" sz="1300" dirty="0" err="1">
                <a:solidFill>
                  <a:srgbClr val="000000"/>
                </a:solidFill>
                <a:ea typeface="Calibri" panose="020F0502020204030204" pitchFamily="34" charset="0"/>
                <a:cs typeface="Times New Roman" panose="02020603050405020304" pitchFamily="18" charset="0"/>
              </a:rPr>
              <a:t>mikro</a:t>
            </a:r>
            <a:r>
              <a:rPr lang="sl-SI" sz="1300" dirty="0">
                <a:solidFill>
                  <a:srgbClr val="000000"/>
                </a:solidFill>
                <a:ea typeface="Calibri" panose="020F0502020204030204" pitchFamily="34" charset="0"/>
                <a:cs typeface="Times New Roman" panose="02020603050405020304" pitchFamily="18" charset="0"/>
              </a:rPr>
              <a:t> in mala inovativna podjetja (organizirana kot </a:t>
            </a:r>
            <a:r>
              <a:rPr lang="sl-SI" sz="1300" dirty="0" err="1">
                <a:solidFill>
                  <a:srgbClr val="000000"/>
                </a:solidFill>
                <a:ea typeface="Calibri" panose="020F0502020204030204" pitchFamily="34" charset="0"/>
                <a:cs typeface="Times New Roman" panose="02020603050405020304" pitchFamily="18" charset="0"/>
              </a:rPr>
              <a:t>d.o.o</a:t>
            </a:r>
            <a:r>
              <a:rPr lang="sl-SI" sz="1300" dirty="0">
                <a:solidFill>
                  <a:srgbClr val="000000"/>
                </a:solidFill>
                <a:ea typeface="Calibri" panose="020F0502020204030204" pitchFamily="34" charset="0"/>
                <a:cs typeface="Times New Roman" panose="02020603050405020304" pitchFamily="18" charset="0"/>
              </a:rPr>
              <a:t>., </a:t>
            </a:r>
            <a:r>
              <a:rPr lang="sl-SI" sz="1300" dirty="0" err="1">
                <a:solidFill>
                  <a:srgbClr val="000000"/>
                </a:solidFill>
                <a:ea typeface="Calibri" panose="020F0502020204030204" pitchFamily="34" charset="0"/>
                <a:cs typeface="Times New Roman" panose="02020603050405020304" pitchFamily="18" charset="0"/>
              </a:rPr>
              <a:t>s.p</a:t>
            </a:r>
            <a:r>
              <a:rPr lang="sl-SI" sz="1300" dirty="0">
                <a:solidFill>
                  <a:srgbClr val="000000"/>
                </a:solidFill>
                <a:ea typeface="Calibri" panose="020F0502020204030204" pitchFamily="34" charset="0"/>
                <a:cs typeface="Times New Roman" panose="02020603050405020304" pitchFamily="18" charset="0"/>
              </a:rPr>
              <a:t>., zadruge)</a:t>
            </a:r>
            <a:endParaRPr lang="sl-SI" sz="1300" dirty="0">
              <a:ea typeface="Calibri" panose="020F0502020204030204" pitchFamily="34" charset="0"/>
              <a:cs typeface="Times New Roman" panose="02020603050405020304" pitchFamily="18" charset="0"/>
            </a:endParaRPr>
          </a:p>
          <a:p>
            <a:pPr algn="just">
              <a:lnSpc>
                <a:spcPct val="106000"/>
              </a:lnSpc>
            </a:pPr>
            <a:r>
              <a:rPr lang="sl-SI" sz="1300" b="1" dirty="0">
                <a:solidFill>
                  <a:srgbClr val="000000"/>
                </a:solidFill>
                <a:ea typeface="Calibri" panose="020F0502020204030204" pitchFamily="34" charset="0"/>
                <a:cs typeface="Times New Roman" panose="02020603050405020304" pitchFamily="18" charset="0"/>
              </a:rPr>
              <a:t>Razpisana vrednost: </a:t>
            </a:r>
            <a:r>
              <a:rPr lang="sl-SI" sz="1300" dirty="0">
                <a:solidFill>
                  <a:srgbClr val="000000"/>
                </a:solidFill>
                <a:ea typeface="Calibri" panose="020F0502020204030204" pitchFamily="34" charset="0"/>
                <a:cs typeface="Times New Roman" panose="02020603050405020304" pitchFamily="18" charset="0"/>
              </a:rPr>
              <a:t>2,16 milijona EUR</a:t>
            </a:r>
            <a:endParaRPr lang="sl-SI" sz="1300" dirty="0">
              <a:ea typeface="Calibri" panose="020F0502020204030204" pitchFamily="34" charset="0"/>
              <a:cs typeface="Times New Roman" panose="02020603050405020304" pitchFamily="18" charset="0"/>
            </a:endParaRPr>
          </a:p>
          <a:p>
            <a:pPr algn="just">
              <a:lnSpc>
                <a:spcPct val="106000"/>
              </a:lnSpc>
            </a:pPr>
            <a:r>
              <a:rPr lang="sl-SI" sz="1300" b="1" dirty="0">
                <a:solidFill>
                  <a:srgbClr val="000000"/>
                </a:solidFill>
                <a:ea typeface="Calibri" panose="020F0502020204030204" pitchFamily="34" charset="0"/>
                <a:cs typeface="Times New Roman" panose="02020603050405020304" pitchFamily="18" charset="0"/>
              </a:rPr>
              <a:t>Višina sofinanciranja: </a:t>
            </a:r>
            <a:r>
              <a:rPr lang="sl-SI" sz="1300" dirty="0">
                <a:solidFill>
                  <a:srgbClr val="000000"/>
                </a:solidFill>
                <a:ea typeface="Calibri" panose="020F0502020204030204" pitchFamily="34" charset="0"/>
                <a:cs typeface="Times New Roman" panose="02020603050405020304" pitchFamily="18" charset="0"/>
              </a:rPr>
              <a:t>pavšalni znesek – do 54.000 EUR subvencije/podjetje, pri čemer se sofinanciranje izvaja po de </a:t>
            </a:r>
            <a:r>
              <a:rPr lang="sl-SI" sz="1300" dirty="0" err="1">
                <a:solidFill>
                  <a:srgbClr val="000000"/>
                </a:solidFill>
                <a:ea typeface="Calibri" panose="020F0502020204030204" pitchFamily="34" charset="0"/>
                <a:cs typeface="Times New Roman" panose="02020603050405020304" pitchFamily="18" charset="0"/>
              </a:rPr>
              <a:t>minimis</a:t>
            </a:r>
            <a:r>
              <a:rPr lang="sl-SI" sz="1300" dirty="0">
                <a:solidFill>
                  <a:srgbClr val="000000"/>
                </a:solidFill>
                <a:ea typeface="Calibri" panose="020F0502020204030204" pitchFamily="34" charset="0"/>
                <a:cs typeface="Times New Roman" panose="02020603050405020304" pitchFamily="18" charset="0"/>
              </a:rPr>
              <a:t> shemi, intenzivnost sofinanciranja pa znaša do 100% upravičenih stroškov</a:t>
            </a:r>
            <a:endParaRPr lang="sl-SI" sz="1300" dirty="0">
              <a:ea typeface="Calibri" panose="020F0502020204030204" pitchFamily="34" charset="0"/>
              <a:cs typeface="Times New Roman" panose="02020603050405020304" pitchFamily="18" charset="0"/>
            </a:endParaRPr>
          </a:p>
          <a:p>
            <a:pPr algn="just">
              <a:lnSpc>
                <a:spcPct val="106000"/>
              </a:lnSpc>
            </a:pPr>
            <a:r>
              <a:rPr lang="sl-SI" sz="1300" b="1" dirty="0">
                <a:solidFill>
                  <a:srgbClr val="000000"/>
                </a:solidFill>
                <a:ea typeface="Calibri" panose="020F0502020204030204" pitchFamily="34" charset="0"/>
                <a:cs typeface="Times New Roman" panose="02020603050405020304" pitchFamily="18" charset="0"/>
              </a:rPr>
              <a:t>Obdobje upravičenosti stroškov:</a:t>
            </a:r>
            <a:r>
              <a:rPr lang="sl-SI" sz="1300" dirty="0">
                <a:solidFill>
                  <a:srgbClr val="000000"/>
                </a:solidFill>
                <a:ea typeface="Calibri" panose="020F0502020204030204" pitchFamily="34" charset="0"/>
                <a:cs typeface="Times New Roman" panose="02020603050405020304" pitchFamily="18" charset="0"/>
              </a:rPr>
              <a:t> izplačila v treh tranšah – vsaka tranša vezana na doseganje mejnikov/ciljev </a:t>
            </a:r>
            <a:endParaRPr lang="sl-SI" sz="1300" dirty="0">
              <a:ea typeface="Calibri" panose="020F0502020204030204" pitchFamily="34" charset="0"/>
              <a:cs typeface="Times New Roman" panose="02020603050405020304" pitchFamily="18" charset="0"/>
            </a:endParaRPr>
          </a:p>
          <a:p>
            <a:pPr algn="just">
              <a:lnSpc>
                <a:spcPct val="106000"/>
              </a:lnSpc>
            </a:pPr>
            <a:r>
              <a:rPr lang="sl-SI" sz="1300" b="1" dirty="0">
                <a:solidFill>
                  <a:srgbClr val="000000"/>
                </a:solidFill>
                <a:ea typeface="Calibri" panose="020F0502020204030204" pitchFamily="34" charset="0"/>
                <a:cs typeface="Times New Roman" panose="02020603050405020304" pitchFamily="18" charset="0"/>
              </a:rPr>
              <a:t>Izvajalec:</a:t>
            </a:r>
            <a:r>
              <a:rPr lang="sl-SI" sz="1300" dirty="0">
                <a:solidFill>
                  <a:srgbClr val="000000"/>
                </a:solidFill>
                <a:ea typeface="Calibri" panose="020F0502020204030204" pitchFamily="34" charset="0"/>
                <a:cs typeface="Times New Roman" panose="02020603050405020304" pitchFamily="18" charset="0"/>
              </a:rPr>
              <a:t> SPS</a:t>
            </a:r>
            <a:endParaRPr lang="sl-SI" sz="1300" dirty="0">
              <a:ea typeface="Calibri" panose="020F0502020204030204" pitchFamily="34" charset="0"/>
              <a:cs typeface="Times New Roman" panose="02020603050405020304" pitchFamily="18" charset="0"/>
            </a:endParaRPr>
          </a:p>
          <a:p>
            <a:pPr>
              <a:lnSpc>
                <a:spcPct val="106000"/>
              </a:lnSpc>
            </a:pPr>
            <a:r>
              <a:rPr lang="sl-SI" sz="1300" b="1" dirty="0">
                <a:solidFill>
                  <a:srgbClr val="000000"/>
                </a:solidFill>
                <a:ea typeface="Calibri" panose="020F0502020204030204" pitchFamily="34" charset="0"/>
                <a:cs typeface="Times New Roman" panose="02020603050405020304" pitchFamily="18" charset="0"/>
              </a:rPr>
              <a:t>Več o razpisu: </a:t>
            </a:r>
            <a:r>
              <a:rPr lang="sl-SI" sz="1300" dirty="0">
                <a:ea typeface="Calibri" panose="020F0502020204030204" pitchFamily="34" charset="0"/>
                <a:cs typeface="Times New Roman" panose="02020603050405020304" pitchFamily="18" charset="0"/>
                <a:hlinkClick r:id="rId2"/>
              </a:rPr>
              <a:t>https://podjetniskisklad.si/sl/razpisi?view=tender&amp;id=148</a:t>
            </a:r>
            <a:endParaRPr lang="sl-SI" sz="1300" dirty="0">
              <a:ea typeface="Calibri" panose="020F0502020204030204" pitchFamily="34" charset="0"/>
              <a:cs typeface="Times New Roman" panose="02020603050405020304" pitchFamily="18" charset="0"/>
            </a:endParaRPr>
          </a:p>
          <a:p>
            <a:pPr lvl="0"/>
            <a:endParaRPr lang="sl-SI" sz="1400" b="1" dirty="0">
              <a:solidFill>
                <a:srgbClr val="2F5496"/>
              </a:solidFill>
              <a:ea typeface="Calibri" panose="020F0502020204030204" pitchFamily="34" charset="0"/>
            </a:endParaRPr>
          </a:p>
          <a:p>
            <a:pPr lvl="0"/>
            <a:r>
              <a:rPr lang="sl-SI" sz="1600" b="1" dirty="0">
                <a:solidFill>
                  <a:srgbClr val="2F5496"/>
                </a:solidFill>
                <a:ea typeface="Calibri" panose="020F0502020204030204" pitchFamily="34" charset="0"/>
              </a:rPr>
              <a:t>5. </a:t>
            </a:r>
            <a:r>
              <a:rPr lang="x-none" sz="1600" b="1" dirty="0">
                <a:solidFill>
                  <a:srgbClr val="2F5496"/>
                </a:solidFill>
                <a:ea typeface="Calibri" panose="020F0502020204030204" pitchFamily="34" charset="0"/>
              </a:rPr>
              <a:t>Javni razpis za krepitev blagovnih znamk </a:t>
            </a:r>
            <a:endParaRPr lang="sl-SI" sz="1600" b="1" dirty="0">
              <a:solidFill>
                <a:srgbClr val="2F5496"/>
              </a:solidFill>
              <a:ea typeface="Calibri" panose="020F0502020204030204" pitchFamily="34" charset="0"/>
            </a:endParaRPr>
          </a:p>
          <a:p>
            <a:pPr>
              <a:lnSpc>
                <a:spcPct val="106000"/>
              </a:lnSpc>
            </a:pPr>
            <a:r>
              <a:rPr lang="sl-SI" sz="1250" b="1" dirty="0">
                <a:solidFill>
                  <a:srgbClr val="538135"/>
                </a:solidFill>
                <a:ea typeface="Calibri" panose="020F0502020204030204" pitchFamily="34" charset="0"/>
                <a:cs typeface="Times New Roman" panose="02020603050405020304" pitchFamily="18" charset="0"/>
              </a:rPr>
              <a:t>     </a:t>
            </a:r>
            <a:r>
              <a:rPr lang="sl-SI" sz="1300" b="1" dirty="0">
                <a:solidFill>
                  <a:srgbClr val="538135"/>
                </a:solidFill>
                <a:ea typeface="Calibri" panose="020F0502020204030204" pitchFamily="34" charset="0"/>
                <a:cs typeface="Times New Roman" panose="02020603050405020304" pitchFamily="18" charset="0"/>
              </a:rPr>
              <a:t>Objavljen: </a:t>
            </a:r>
            <a:r>
              <a:rPr lang="sl-SI" sz="1300" dirty="0">
                <a:solidFill>
                  <a:srgbClr val="000000"/>
                </a:solidFill>
                <a:ea typeface="Calibri" panose="020F0502020204030204" pitchFamily="34" charset="0"/>
                <a:cs typeface="Times New Roman" panose="02020603050405020304" pitchFamily="18" charset="0"/>
              </a:rPr>
              <a:t>31. 5. 2019</a:t>
            </a:r>
            <a:r>
              <a:rPr lang="sl-SI" sz="1300" b="1" dirty="0">
                <a:solidFill>
                  <a:srgbClr val="000000"/>
                </a:solidFill>
                <a:ea typeface="Calibri" panose="020F0502020204030204" pitchFamily="34" charset="0"/>
                <a:cs typeface="Times New Roman" panose="02020603050405020304" pitchFamily="18" charset="0"/>
              </a:rPr>
              <a:t>, </a:t>
            </a:r>
            <a:r>
              <a:rPr lang="sl-SI" sz="1300" b="1" dirty="0">
                <a:solidFill>
                  <a:srgbClr val="538135"/>
                </a:solidFill>
                <a:ea typeface="Calibri" panose="020F0502020204030204" pitchFamily="34" charset="0"/>
                <a:cs typeface="Times New Roman" panose="02020603050405020304" pitchFamily="18" charset="0"/>
              </a:rPr>
              <a:t>rok za oddajo vlog:</a:t>
            </a:r>
            <a:r>
              <a:rPr lang="sl-SI" sz="1300" dirty="0">
                <a:solidFill>
                  <a:srgbClr val="538135"/>
                </a:solidFill>
                <a:ea typeface="Calibri" panose="020F0502020204030204" pitchFamily="34" charset="0"/>
                <a:cs typeface="Times New Roman" panose="02020603050405020304" pitchFamily="18" charset="0"/>
              </a:rPr>
              <a:t> </a:t>
            </a:r>
            <a:r>
              <a:rPr lang="sl-SI" sz="1300" dirty="0">
                <a:solidFill>
                  <a:srgbClr val="000000"/>
                </a:solidFill>
                <a:ea typeface="Calibri" panose="020F0502020204030204" pitchFamily="34" charset="0"/>
                <a:cs typeface="Times New Roman" panose="02020603050405020304" pitchFamily="18" charset="0"/>
              </a:rPr>
              <a:t>3. 5. 2022</a:t>
            </a:r>
            <a:endParaRPr lang="sl-SI" sz="1300" dirty="0">
              <a:ea typeface="Calibri" panose="020F0502020204030204" pitchFamily="34" charset="0"/>
              <a:cs typeface="Times New Roman" panose="02020603050405020304" pitchFamily="18" charset="0"/>
            </a:endParaRPr>
          </a:p>
          <a:p>
            <a:pPr>
              <a:lnSpc>
                <a:spcPct val="106000"/>
              </a:lnSpc>
            </a:pPr>
            <a:r>
              <a:rPr lang="sl-SI" sz="1300" b="1" dirty="0">
                <a:solidFill>
                  <a:srgbClr val="000000"/>
                </a:solidFill>
                <a:ea typeface="Calibri" panose="020F0502020204030204" pitchFamily="34" charset="0"/>
                <a:cs typeface="Times New Roman" panose="02020603050405020304" pitchFamily="18" charset="0"/>
              </a:rPr>
              <a:t>Namen: </a:t>
            </a:r>
            <a:r>
              <a:rPr lang="sl-SI" sz="1300" dirty="0">
                <a:solidFill>
                  <a:srgbClr val="000000"/>
                </a:solidFill>
                <a:ea typeface="Calibri" panose="020F0502020204030204" pitchFamily="34" charset="0"/>
                <a:cs typeface="Times New Roman" panose="02020603050405020304" pitchFamily="18" charset="0"/>
              </a:rPr>
              <a:t>podpreti podjetja, ki želijo krepiti trženje blagovnih znamk na tujih trgih in na ta način na trgu dosegati višjo dodatno vrednost in konkurenčno prednost, tako pri </a:t>
            </a:r>
            <a:r>
              <a:rPr lang="sl-SI" sz="1300" dirty="0" err="1">
                <a:solidFill>
                  <a:srgbClr val="000000"/>
                </a:solidFill>
                <a:ea typeface="Calibri" panose="020F0502020204030204" pitchFamily="34" charset="0"/>
                <a:cs typeface="Times New Roman" panose="02020603050405020304" pitchFamily="18" charset="0"/>
              </a:rPr>
              <a:t>pozicioniranju</a:t>
            </a:r>
            <a:r>
              <a:rPr lang="sl-SI" sz="1300" dirty="0">
                <a:solidFill>
                  <a:srgbClr val="000000"/>
                </a:solidFill>
                <a:ea typeface="Calibri" panose="020F0502020204030204" pitchFamily="34" charset="0"/>
                <a:cs typeface="Times New Roman" panose="02020603050405020304" pitchFamily="18" charset="0"/>
              </a:rPr>
              <a:t> končnih produktov na tujem trgu, kakor tudi pri vključevanju v globalne verige vrednosti na različnih nivojih</a:t>
            </a:r>
            <a:endParaRPr lang="sl-SI" sz="1300" dirty="0">
              <a:ea typeface="Calibri" panose="020F0502020204030204" pitchFamily="34" charset="0"/>
              <a:cs typeface="Times New Roman" panose="02020603050405020304" pitchFamily="18" charset="0"/>
            </a:endParaRPr>
          </a:p>
          <a:p>
            <a:pPr>
              <a:lnSpc>
                <a:spcPct val="106000"/>
              </a:lnSpc>
            </a:pPr>
            <a:r>
              <a:rPr lang="sl-SI" sz="1300" b="1" dirty="0">
                <a:solidFill>
                  <a:srgbClr val="000000"/>
                </a:solidFill>
                <a:ea typeface="Calibri" panose="020F0502020204030204" pitchFamily="34" charset="0"/>
                <a:cs typeface="Times New Roman" panose="02020603050405020304" pitchFamily="18" charset="0"/>
              </a:rPr>
              <a:t>Cilj: </a:t>
            </a:r>
            <a:r>
              <a:rPr lang="sl-SI" sz="1300" dirty="0">
                <a:solidFill>
                  <a:srgbClr val="000000"/>
                </a:solidFill>
                <a:ea typeface="Calibri" panose="020F0502020204030204" pitchFamily="34" charset="0"/>
                <a:cs typeface="Times New Roman" panose="02020603050405020304" pitchFamily="18" charset="0"/>
              </a:rPr>
              <a:t>višja dodana vrednost v podprtih podjetjih, krepitev končnih produktov slovenskih podjetij na tujih trgih in </a:t>
            </a:r>
            <a:r>
              <a:rPr lang="sl-SI" sz="1300" dirty="0" err="1">
                <a:solidFill>
                  <a:srgbClr val="000000"/>
                </a:solidFill>
                <a:ea typeface="Calibri" panose="020F0502020204030204" pitchFamily="34" charset="0"/>
                <a:cs typeface="Times New Roman" panose="02020603050405020304" pitchFamily="18" charset="0"/>
              </a:rPr>
              <a:t>pozicioniranje</a:t>
            </a:r>
            <a:r>
              <a:rPr lang="sl-SI" sz="1300" dirty="0">
                <a:solidFill>
                  <a:srgbClr val="000000"/>
                </a:solidFill>
                <a:ea typeface="Calibri" panose="020F0502020204030204" pitchFamily="34" charset="0"/>
                <a:cs typeface="Times New Roman" panose="02020603050405020304" pitchFamily="18" charset="0"/>
              </a:rPr>
              <a:t> proizvodov slovenskih podjetij višje v globalnih verigah vrednosti</a:t>
            </a:r>
            <a:endParaRPr lang="sl-SI" sz="1300" dirty="0">
              <a:ea typeface="Calibri" panose="020F0502020204030204" pitchFamily="34" charset="0"/>
              <a:cs typeface="Times New Roman" panose="02020603050405020304" pitchFamily="18" charset="0"/>
            </a:endParaRPr>
          </a:p>
          <a:p>
            <a:pPr>
              <a:lnSpc>
                <a:spcPct val="106000"/>
              </a:lnSpc>
            </a:pPr>
            <a:r>
              <a:rPr lang="sl-SI" sz="1300" b="1" dirty="0">
                <a:solidFill>
                  <a:srgbClr val="000000"/>
                </a:solidFill>
                <a:ea typeface="Calibri" panose="020F0502020204030204" pitchFamily="34" charset="0"/>
                <a:cs typeface="Times New Roman" panose="02020603050405020304" pitchFamily="18" charset="0"/>
              </a:rPr>
              <a:t>Upravičenci: </a:t>
            </a:r>
            <a:r>
              <a:rPr lang="sl-SI" sz="1300" dirty="0">
                <a:solidFill>
                  <a:srgbClr val="000000"/>
                </a:solidFill>
                <a:ea typeface="Calibri" panose="020F0502020204030204" pitchFamily="34" charset="0"/>
                <a:cs typeface="Times New Roman" panose="02020603050405020304" pitchFamily="18" charset="0"/>
              </a:rPr>
              <a:t>MSP</a:t>
            </a:r>
            <a:endParaRPr lang="sl-SI" sz="1300" dirty="0">
              <a:ea typeface="Calibri" panose="020F0502020204030204" pitchFamily="34" charset="0"/>
              <a:cs typeface="Times New Roman" panose="02020603050405020304" pitchFamily="18" charset="0"/>
            </a:endParaRPr>
          </a:p>
          <a:p>
            <a:pPr>
              <a:lnSpc>
                <a:spcPct val="106000"/>
              </a:lnSpc>
            </a:pPr>
            <a:r>
              <a:rPr lang="sl-SI" sz="1300" b="1" dirty="0">
                <a:solidFill>
                  <a:srgbClr val="000000"/>
                </a:solidFill>
                <a:ea typeface="Calibri" panose="020F0502020204030204" pitchFamily="34" charset="0"/>
                <a:cs typeface="Times New Roman" panose="02020603050405020304" pitchFamily="18" charset="0"/>
              </a:rPr>
              <a:t>Upravičeni stroški: </a:t>
            </a:r>
            <a:r>
              <a:rPr lang="sl-SI" sz="1300" dirty="0">
                <a:solidFill>
                  <a:srgbClr val="000000"/>
                </a:solidFill>
                <a:ea typeface="Calibri" panose="020F0502020204030204" pitchFamily="34" charset="0"/>
                <a:cs typeface="Times New Roman" panose="02020603050405020304" pitchFamily="18" charset="0"/>
              </a:rPr>
              <a:t>Sklop 1: stroški najema razstavnega prostora, stroški postavitve in ureditve razstavnega prostora, stroški tehničnih priključkov, stroški izdelave koncepta predstavitve in stroški opreme. Sklop 2: stroški storitev lokalnega agenta, kot so: marketinške aktivnosti, namenjene promociji blagovnih znamk upravičenca</a:t>
            </a:r>
            <a:endParaRPr lang="sl-SI" sz="1300" dirty="0">
              <a:ea typeface="Calibri" panose="020F0502020204030204" pitchFamily="34" charset="0"/>
              <a:cs typeface="Times New Roman" panose="02020603050405020304" pitchFamily="18" charset="0"/>
            </a:endParaRPr>
          </a:p>
          <a:p>
            <a:pPr>
              <a:lnSpc>
                <a:spcPct val="106000"/>
              </a:lnSpc>
            </a:pPr>
            <a:r>
              <a:rPr lang="sl-SI" sz="1300" b="1" dirty="0">
                <a:solidFill>
                  <a:srgbClr val="000000"/>
                </a:solidFill>
                <a:ea typeface="Calibri" panose="020F0502020204030204" pitchFamily="34" charset="0"/>
                <a:cs typeface="Times New Roman" panose="02020603050405020304" pitchFamily="18" charset="0"/>
              </a:rPr>
              <a:t>Razpisana vrednost: </a:t>
            </a:r>
            <a:r>
              <a:rPr lang="sl-SI" sz="1300" dirty="0">
                <a:solidFill>
                  <a:srgbClr val="000000"/>
                </a:solidFill>
                <a:ea typeface="Calibri" panose="020F0502020204030204" pitchFamily="34" charset="0"/>
                <a:cs typeface="Times New Roman" panose="02020603050405020304" pitchFamily="18" charset="0"/>
              </a:rPr>
              <a:t>4,7 milijonov EUR, Vzhodna kohezijska regija</a:t>
            </a:r>
            <a:endParaRPr lang="sl-SI" sz="1300" dirty="0">
              <a:ea typeface="Calibri" panose="020F0502020204030204" pitchFamily="34" charset="0"/>
              <a:cs typeface="Times New Roman" panose="02020603050405020304" pitchFamily="18" charset="0"/>
            </a:endParaRPr>
          </a:p>
          <a:p>
            <a:pPr>
              <a:lnSpc>
                <a:spcPct val="106000"/>
              </a:lnSpc>
            </a:pPr>
            <a:r>
              <a:rPr lang="sl-SI" sz="1300" b="1" dirty="0">
                <a:solidFill>
                  <a:srgbClr val="000000"/>
                </a:solidFill>
                <a:ea typeface="Calibri" panose="020F0502020204030204" pitchFamily="34" charset="0"/>
                <a:cs typeface="Times New Roman" panose="02020603050405020304" pitchFamily="18" charset="0"/>
              </a:rPr>
              <a:t>Višina sofinanciranja: </a:t>
            </a:r>
            <a:r>
              <a:rPr lang="sl-SI" sz="1300" dirty="0">
                <a:solidFill>
                  <a:srgbClr val="000000"/>
                </a:solidFill>
                <a:ea typeface="Calibri" panose="020F0502020204030204" pitchFamily="34" charset="0"/>
                <a:cs typeface="Times New Roman" panose="02020603050405020304" pitchFamily="18" charset="0"/>
              </a:rPr>
              <a:t>dodeljena sredstva za sofinanciranje posamezne operacije ne morejo biti nižja od 30.000 EUR in ne višja od 100.000 EUR, intenzivnost sofinanciranja je do 75 % upravičenih stroškov</a:t>
            </a:r>
            <a:endParaRPr lang="sl-SI" sz="1300" dirty="0">
              <a:ea typeface="Calibri" panose="020F0502020204030204" pitchFamily="34" charset="0"/>
              <a:cs typeface="Times New Roman" panose="02020603050405020304" pitchFamily="18" charset="0"/>
            </a:endParaRPr>
          </a:p>
          <a:p>
            <a:pPr>
              <a:lnSpc>
                <a:spcPct val="106000"/>
              </a:lnSpc>
            </a:pPr>
            <a:r>
              <a:rPr lang="sl-SI" sz="1300" b="1" dirty="0">
                <a:solidFill>
                  <a:srgbClr val="000000"/>
                </a:solidFill>
                <a:ea typeface="Calibri" panose="020F0502020204030204" pitchFamily="34" charset="0"/>
                <a:cs typeface="Times New Roman" panose="02020603050405020304" pitchFamily="18" charset="0"/>
              </a:rPr>
              <a:t>Izvajalec: </a:t>
            </a:r>
            <a:r>
              <a:rPr lang="sl-SI" sz="1300" dirty="0">
                <a:solidFill>
                  <a:srgbClr val="000000"/>
                </a:solidFill>
                <a:ea typeface="Calibri" panose="020F0502020204030204" pitchFamily="34" charset="0"/>
                <a:cs typeface="Times New Roman" panose="02020603050405020304" pitchFamily="18" charset="0"/>
              </a:rPr>
              <a:t>SPIRIT</a:t>
            </a:r>
            <a:endParaRPr lang="sl-SI" sz="1300" dirty="0">
              <a:ea typeface="Calibri" panose="020F0502020204030204" pitchFamily="34" charset="0"/>
              <a:cs typeface="Times New Roman" panose="02020603050405020304" pitchFamily="18" charset="0"/>
            </a:endParaRPr>
          </a:p>
          <a:p>
            <a:pPr>
              <a:lnSpc>
                <a:spcPct val="106000"/>
              </a:lnSpc>
            </a:pPr>
            <a:r>
              <a:rPr lang="sl-SI" sz="1300" b="1" dirty="0">
                <a:solidFill>
                  <a:srgbClr val="000000"/>
                </a:solidFill>
                <a:ea typeface="Calibri" panose="020F0502020204030204" pitchFamily="34" charset="0"/>
                <a:cs typeface="Times New Roman" panose="02020603050405020304" pitchFamily="18" charset="0"/>
              </a:rPr>
              <a:t>Več o razpisu: </a:t>
            </a:r>
            <a:r>
              <a:rPr lang="sl-SI" sz="1300" u="sng" dirty="0">
                <a:solidFill>
                  <a:srgbClr val="000000"/>
                </a:solidFill>
                <a:ea typeface="Calibri" panose="020F0502020204030204" pitchFamily="34" charset="0"/>
                <a:cs typeface="Times New Roman" panose="02020603050405020304" pitchFamily="18" charset="0"/>
                <a:hlinkClick r:id="rId3"/>
              </a:rPr>
              <a:t>https://www.spiritslovenia.si/razpis/319</a:t>
            </a:r>
            <a:endParaRPr lang="sl-SI" sz="13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72820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avokotnik 2"/>
          <p:cNvSpPr/>
          <p:nvPr/>
        </p:nvSpPr>
        <p:spPr>
          <a:xfrm>
            <a:off x="283536" y="1064664"/>
            <a:ext cx="11128744" cy="4934043"/>
          </a:xfrm>
          <a:prstGeom prst="rect">
            <a:avLst/>
          </a:prstGeom>
        </p:spPr>
        <p:txBody>
          <a:bodyPr wrap="square">
            <a:spAutoFit/>
          </a:bodyPr>
          <a:lstStyle/>
          <a:p>
            <a:pPr lvl="0">
              <a:spcAft>
                <a:spcPts val="600"/>
              </a:spcAft>
            </a:pPr>
            <a:r>
              <a:rPr lang="sl-SI" sz="1600" b="1" dirty="0">
                <a:solidFill>
                  <a:srgbClr val="2F5496"/>
                </a:solidFill>
                <a:ea typeface="Calibri" panose="020F0502020204030204" pitchFamily="34" charset="0"/>
              </a:rPr>
              <a:t>6. </a:t>
            </a:r>
            <a:r>
              <a:rPr lang="x-none" sz="1600" b="1" dirty="0">
                <a:solidFill>
                  <a:srgbClr val="2F5496"/>
                </a:solidFill>
                <a:ea typeface="Calibri" panose="020F0502020204030204" pitchFamily="34" charset="0"/>
              </a:rPr>
              <a:t>Javni razpis za sofinanciranje individualnih nastopov podjetij na mednarodnih sejmih v tujini v letih 2019-2022</a:t>
            </a:r>
            <a:endParaRPr lang="sl-SI" sz="1600" b="1" dirty="0">
              <a:solidFill>
                <a:srgbClr val="2F5496"/>
              </a:solidFill>
              <a:ea typeface="Calibri" panose="020F0502020204030204" pitchFamily="34" charset="0"/>
            </a:endParaRPr>
          </a:p>
          <a:p>
            <a:pPr>
              <a:lnSpc>
                <a:spcPct val="106000"/>
              </a:lnSpc>
              <a:spcAft>
                <a:spcPts val="600"/>
              </a:spcAft>
            </a:pPr>
            <a:r>
              <a:rPr lang="sl-SI" sz="1400" b="1" dirty="0">
                <a:solidFill>
                  <a:srgbClr val="538135"/>
                </a:solidFill>
                <a:ea typeface="Calibri" panose="020F0502020204030204" pitchFamily="34" charset="0"/>
                <a:cs typeface="Times New Roman" panose="02020603050405020304" pitchFamily="18" charset="0"/>
              </a:rPr>
              <a:t>    Objavljen: </a:t>
            </a:r>
            <a:r>
              <a:rPr lang="sl-SI" sz="1400" dirty="0">
                <a:solidFill>
                  <a:srgbClr val="000000"/>
                </a:solidFill>
                <a:ea typeface="Calibri" panose="020F0502020204030204" pitchFamily="34" charset="0"/>
                <a:cs typeface="Times New Roman" panose="02020603050405020304" pitchFamily="18" charset="0"/>
              </a:rPr>
              <a:t>16.11. 2018, </a:t>
            </a:r>
            <a:r>
              <a:rPr lang="sl-SI" sz="1400" b="1" dirty="0">
                <a:solidFill>
                  <a:srgbClr val="538135"/>
                </a:solidFill>
                <a:ea typeface="Calibri" panose="020F0502020204030204" pitchFamily="34" charset="0"/>
                <a:cs typeface="Times New Roman" panose="02020603050405020304" pitchFamily="18" charset="0"/>
              </a:rPr>
              <a:t>rok za oddajo vlog:</a:t>
            </a:r>
            <a:r>
              <a:rPr lang="sl-SI" sz="1400" dirty="0">
                <a:solidFill>
                  <a:srgbClr val="538135"/>
                </a:solidFill>
                <a:ea typeface="Calibri" panose="020F0502020204030204" pitchFamily="34" charset="0"/>
                <a:cs typeface="Times New Roman" panose="02020603050405020304" pitchFamily="18" charset="0"/>
              </a:rPr>
              <a:t> </a:t>
            </a:r>
            <a:r>
              <a:rPr lang="sl-SI" sz="1400" dirty="0">
                <a:solidFill>
                  <a:srgbClr val="000000"/>
                </a:solidFill>
                <a:ea typeface="Calibri" panose="020F0502020204030204" pitchFamily="34" charset="0"/>
                <a:cs typeface="Times New Roman" panose="02020603050405020304" pitchFamily="18" charset="0"/>
              </a:rPr>
              <a:t>16. 5. 2022</a:t>
            </a:r>
            <a:endParaRPr lang="sl-SI" sz="1400" dirty="0">
              <a:ea typeface="Calibri" panose="020F0502020204030204" pitchFamily="34" charset="0"/>
              <a:cs typeface="Times New Roman" panose="02020603050405020304" pitchFamily="18" charset="0"/>
            </a:endParaRPr>
          </a:p>
          <a:p>
            <a:pPr>
              <a:lnSpc>
                <a:spcPct val="106000"/>
              </a:lnSpc>
              <a:spcAft>
                <a:spcPts val="600"/>
              </a:spcAft>
            </a:pPr>
            <a:r>
              <a:rPr lang="sl-SI" sz="1400" b="1" dirty="0">
                <a:solidFill>
                  <a:srgbClr val="000000"/>
                </a:solidFill>
                <a:ea typeface="Calibri" panose="020F0502020204030204" pitchFamily="34" charset="0"/>
                <a:cs typeface="Times New Roman" panose="02020603050405020304" pitchFamily="18" charset="0"/>
              </a:rPr>
              <a:t>Namen</a:t>
            </a:r>
            <a:r>
              <a:rPr lang="sl-SI" sz="1400" dirty="0">
                <a:solidFill>
                  <a:srgbClr val="000000"/>
                </a:solidFill>
                <a:ea typeface="Calibri" panose="020F0502020204030204" pitchFamily="34" charset="0"/>
                <a:cs typeface="Times New Roman" panose="02020603050405020304" pitchFamily="18" charset="0"/>
              </a:rPr>
              <a:t>: sofinanciranje predstavitve proizvodov in storitev MSP-jev na mednarodnih sejmih v tujini v letih 2019-2023 zaradi okrepitve mednarodne konkurenčnosti MSP, uvajanja izdelkov na tujih trgih ter povečanja možnosti poslovnega sodelovanja MSP-jev s tujimi partnerji.</a:t>
            </a:r>
            <a:endParaRPr lang="sl-SI" sz="1400" dirty="0">
              <a:ea typeface="Calibri" panose="020F0502020204030204" pitchFamily="34" charset="0"/>
              <a:cs typeface="Times New Roman" panose="02020603050405020304" pitchFamily="18" charset="0"/>
            </a:endParaRPr>
          </a:p>
          <a:p>
            <a:pPr>
              <a:lnSpc>
                <a:spcPct val="106000"/>
              </a:lnSpc>
              <a:spcAft>
                <a:spcPts val="600"/>
              </a:spcAft>
            </a:pPr>
            <a:r>
              <a:rPr lang="sl-SI" sz="1400" b="1" dirty="0">
                <a:solidFill>
                  <a:srgbClr val="000000"/>
                </a:solidFill>
                <a:ea typeface="Calibri" panose="020F0502020204030204" pitchFamily="34" charset="0"/>
                <a:cs typeface="Times New Roman" panose="02020603050405020304" pitchFamily="18" charset="0"/>
              </a:rPr>
              <a:t>Upravičenci:</a:t>
            </a:r>
            <a:r>
              <a:rPr lang="sl-SI" sz="1400" dirty="0">
                <a:solidFill>
                  <a:srgbClr val="000000"/>
                </a:solidFill>
                <a:ea typeface="Calibri" panose="020F0502020204030204" pitchFamily="34" charset="0"/>
                <a:cs typeface="Times New Roman" panose="02020603050405020304" pitchFamily="18" charset="0"/>
              </a:rPr>
              <a:t> MSP</a:t>
            </a:r>
            <a:endParaRPr lang="sl-SI" sz="1400" dirty="0">
              <a:ea typeface="Calibri" panose="020F0502020204030204" pitchFamily="34" charset="0"/>
              <a:cs typeface="Times New Roman" panose="02020603050405020304" pitchFamily="18" charset="0"/>
            </a:endParaRPr>
          </a:p>
          <a:p>
            <a:pPr>
              <a:lnSpc>
                <a:spcPct val="106000"/>
              </a:lnSpc>
              <a:spcAft>
                <a:spcPts val="600"/>
              </a:spcAft>
            </a:pPr>
            <a:r>
              <a:rPr lang="sl-SI" sz="1400" b="1" dirty="0">
                <a:solidFill>
                  <a:srgbClr val="000000"/>
                </a:solidFill>
                <a:ea typeface="Calibri" panose="020F0502020204030204" pitchFamily="34" charset="0"/>
                <a:cs typeface="Times New Roman" panose="02020603050405020304" pitchFamily="18" charset="0"/>
              </a:rPr>
              <a:t>Upravičeni stroški</a:t>
            </a:r>
            <a:r>
              <a:rPr lang="sl-SI" sz="1400" dirty="0">
                <a:solidFill>
                  <a:srgbClr val="000000"/>
                </a:solidFill>
                <a:ea typeface="Calibri" panose="020F0502020204030204" pitchFamily="34" charset="0"/>
                <a:cs typeface="Times New Roman" panose="02020603050405020304" pitchFamily="18" charset="0"/>
              </a:rPr>
              <a:t>: stroški sejma in udeležbe na sejmu</a:t>
            </a:r>
            <a:endParaRPr lang="sl-SI" sz="1400" dirty="0">
              <a:ea typeface="Calibri" panose="020F0502020204030204" pitchFamily="34" charset="0"/>
              <a:cs typeface="Times New Roman" panose="02020603050405020304" pitchFamily="18" charset="0"/>
            </a:endParaRPr>
          </a:p>
          <a:p>
            <a:pPr>
              <a:lnSpc>
                <a:spcPct val="106000"/>
              </a:lnSpc>
              <a:spcAft>
                <a:spcPts val="600"/>
              </a:spcAft>
            </a:pPr>
            <a:r>
              <a:rPr lang="sl-SI" sz="1400" b="1" dirty="0">
                <a:solidFill>
                  <a:srgbClr val="000000"/>
                </a:solidFill>
                <a:ea typeface="Calibri" panose="020F0502020204030204" pitchFamily="34" charset="0"/>
                <a:cs typeface="Times New Roman" panose="02020603050405020304" pitchFamily="18" charset="0"/>
              </a:rPr>
              <a:t>Razpisana vrednost:</a:t>
            </a:r>
            <a:r>
              <a:rPr lang="sl-SI" sz="1400" dirty="0">
                <a:solidFill>
                  <a:srgbClr val="000000"/>
                </a:solidFill>
                <a:ea typeface="Calibri" panose="020F0502020204030204" pitchFamily="34" charset="0"/>
                <a:cs typeface="Times New Roman" panose="02020603050405020304" pitchFamily="18" charset="0"/>
              </a:rPr>
              <a:t> 6,4 milijonov EUR</a:t>
            </a:r>
            <a:endParaRPr lang="sl-SI" sz="1400" dirty="0">
              <a:ea typeface="Calibri" panose="020F0502020204030204" pitchFamily="34" charset="0"/>
              <a:cs typeface="Times New Roman" panose="02020603050405020304" pitchFamily="18" charset="0"/>
            </a:endParaRPr>
          </a:p>
          <a:p>
            <a:pPr>
              <a:lnSpc>
                <a:spcPct val="106000"/>
              </a:lnSpc>
              <a:spcAft>
                <a:spcPts val="600"/>
              </a:spcAft>
            </a:pPr>
            <a:r>
              <a:rPr lang="sl-SI" sz="1400" b="1" dirty="0">
                <a:solidFill>
                  <a:srgbClr val="000000"/>
                </a:solidFill>
                <a:ea typeface="Calibri" panose="020F0502020204030204" pitchFamily="34" charset="0"/>
                <a:cs typeface="Times New Roman" panose="02020603050405020304" pitchFamily="18" charset="0"/>
              </a:rPr>
              <a:t>Višina sofinanciranja: </a:t>
            </a:r>
            <a:r>
              <a:rPr lang="sl-SI" sz="1400" dirty="0">
                <a:solidFill>
                  <a:srgbClr val="000000"/>
                </a:solidFill>
                <a:ea typeface="Calibri" panose="020F0502020204030204" pitchFamily="34" charset="0"/>
                <a:cs typeface="Times New Roman" panose="02020603050405020304" pitchFamily="18" charset="0"/>
              </a:rPr>
              <a:t>5.313,06 EUR + 65,2 EUR/m</a:t>
            </a:r>
            <a:r>
              <a:rPr lang="sl-SI" sz="1400" baseline="30000" dirty="0">
                <a:solidFill>
                  <a:srgbClr val="000000"/>
                </a:solidFill>
                <a:ea typeface="Calibri" panose="020F0502020204030204" pitchFamily="34" charset="0"/>
                <a:cs typeface="Times New Roman" panose="02020603050405020304" pitchFamily="18" charset="0"/>
              </a:rPr>
              <a:t>2 </a:t>
            </a:r>
            <a:r>
              <a:rPr lang="sl-SI" sz="1400" dirty="0">
                <a:solidFill>
                  <a:srgbClr val="000000"/>
                </a:solidFill>
                <a:ea typeface="Calibri" panose="020F0502020204030204" pitchFamily="34" charset="0"/>
                <a:cs typeface="Times New Roman" panose="02020603050405020304" pitchFamily="18" charset="0"/>
              </a:rPr>
              <a:t>( 5-120 m</a:t>
            </a:r>
            <a:r>
              <a:rPr lang="sl-SI" sz="1400" baseline="30000" dirty="0">
                <a:solidFill>
                  <a:srgbClr val="000000"/>
                </a:solidFill>
                <a:ea typeface="Calibri" panose="020F0502020204030204" pitchFamily="34" charset="0"/>
                <a:cs typeface="Times New Roman" panose="02020603050405020304" pitchFamily="18" charset="0"/>
              </a:rPr>
              <a:t>2</a:t>
            </a:r>
            <a:r>
              <a:rPr lang="sl-SI" sz="1400" dirty="0">
                <a:solidFill>
                  <a:srgbClr val="000000"/>
                </a:solidFill>
                <a:ea typeface="Calibri" panose="020F0502020204030204" pitchFamily="34" charset="0"/>
                <a:cs typeface="Times New Roman" panose="02020603050405020304" pitchFamily="18" charset="0"/>
              </a:rPr>
              <a:t> ), vendar do največ 13.137,06 EUR oz. v mejah de </a:t>
            </a:r>
            <a:r>
              <a:rPr lang="sl-SI" sz="1400" dirty="0" err="1">
                <a:solidFill>
                  <a:srgbClr val="000000"/>
                </a:solidFill>
                <a:ea typeface="Calibri" panose="020F0502020204030204" pitchFamily="34" charset="0"/>
                <a:cs typeface="Times New Roman" panose="02020603050405020304" pitchFamily="18" charset="0"/>
              </a:rPr>
              <a:t>minimis</a:t>
            </a:r>
            <a:r>
              <a:rPr lang="sl-SI" sz="1400" dirty="0">
                <a:solidFill>
                  <a:srgbClr val="000000"/>
                </a:solidFill>
                <a:ea typeface="Calibri" panose="020F0502020204030204" pitchFamily="34" charset="0"/>
                <a:cs typeface="Times New Roman" panose="02020603050405020304" pitchFamily="18" charset="0"/>
              </a:rPr>
              <a:t> pomoči</a:t>
            </a:r>
            <a:endParaRPr lang="sl-SI" sz="1400" dirty="0">
              <a:ea typeface="Calibri" panose="020F0502020204030204" pitchFamily="34" charset="0"/>
              <a:cs typeface="Times New Roman" panose="02020603050405020304" pitchFamily="18" charset="0"/>
            </a:endParaRPr>
          </a:p>
          <a:p>
            <a:pPr>
              <a:lnSpc>
                <a:spcPct val="106000"/>
              </a:lnSpc>
              <a:spcAft>
                <a:spcPts val="600"/>
              </a:spcAft>
            </a:pPr>
            <a:r>
              <a:rPr lang="sl-SI" sz="1400" b="1" dirty="0">
                <a:solidFill>
                  <a:srgbClr val="000000"/>
                </a:solidFill>
                <a:ea typeface="Calibri" panose="020F0502020204030204" pitchFamily="34" charset="0"/>
                <a:cs typeface="Times New Roman" panose="02020603050405020304" pitchFamily="18" charset="0"/>
              </a:rPr>
              <a:t>Izvajalec: </a:t>
            </a:r>
            <a:r>
              <a:rPr lang="sl-SI" sz="1400" dirty="0">
                <a:solidFill>
                  <a:srgbClr val="000000"/>
                </a:solidFill>
                <a:ea typeface="Calibri" panose="020F0502020204030204" pitchFamily="34" charset="0"/>
                <a:cs typeface="Times New Roman" panose="02020603050405020304" pitchFamily="18" charset="0"/>
              </a:rPr>
              <a:t>SPIRIT za MGRT</a:t>
            </a:r>
            <a:r>
              <a:rPr lang="sl-SI" sz="1400" b="1" dirty="0">
                <a:solidFill>
                  <a:srgbClr val="000000"/>
                </a:solidFill>
                <a:ea typeface="Calibri" panose="020F0502020204030204" pitchFamily="34" charset="0"/>
                <a:cs typeface="Times New Roman" panose="02020603050405020304" pitchFamily="18" charset="0"/>
              </a:rPr>
              <a:t>, kontakt: </a:t>
            </a:r>
            <a:r>
              <a:rPr lang="sl-SI" sz="1400" dirty="0">
                <a:solidFill>
                  <a:srgbClr val="000000"/>
                </a:solidFill>
                <a:ea typeface="Calibri" panose="020F0502020204030204" pitchFamily="34" charset="0"/>
                <a:cs typeface="Times New Roman" panose="02020603050405020304" pitchFamily="18" charset="0"/>
              </a:rPr>
              <a:t>indiv-sejmi2019@spiritslovenia.si</a:t>
            </a:r>
            <a:endParaRPr lang="sl-SI" sz="1400" dirty="0">
              <a:ea typeface="Calibri" panose="020F0502020204030204" pitchFamily="34" charset="0"/>
              <a:cs typeface="Times New Roman" panose="02020603050405020304" pitchFamily="18" charset="0"/>
            </a:endParaRPr>
          </a:p>
          <a:p>
            <a:pPr>
              <a:lnSpc>
                <a:spcPct val="106000"/>
              </a:lnSpc>
              <a:spcAft>
                <a:spcPts val="600"/>
              </a:spcAft>
            </a:pPr>
            <a:r>
              <a:rPr lang="sl-SI" sz="1400" b="1" dirty="0">
                <a:solidFill>
                  <a:srgbClr val="000000"/>
                </a:solidFill>
                <a:ea typeface="Calibri" panose="020F0502020204030204" pitchFamily="34" charset="0"/>
                <a:cs typeface="Times New Roman" panose="02020603050405020304" pitchFamily="18" charset="0"/>
              </a:rPr>
              <a:t>Več o razpisu: </a:t>
            </a:r>
            <a:r>
              <a:rPr lang="sl-SI" sz="1400" u="sng" dirty="0">
                <a:solidFill>
                  <a:srgbClr val="000000"/>
                </a:solidFill>
                <a:ea typeface="Calibri" panose="020F0502020204030204" pitchFamily="34" charset="0"/>
                <a:cs typeface="Times New Roman" panose="02020603050405020304" pitchFamily="18" charset="0"/>
                <a:hlinkClick r:id="rId2"/>
              </a:rPr>
              <a:t>https://www.spiritslovenia.si/razpisi/2018-11-16-javni-razpis-za-sofinanciranje-individualnih-nastopov-podjetij-na-mednarodnih-sejmih-v-tujini-v-letih-2019-2022</a:t>
            </a:r>
            <a:endParaRPr lang="sl-SI" sz="1400" dirty="0">
              <a:ea typeface="Calibri" panose="020F0502020204030204" pitchFamily="34" charset="0"/>
              <a:cs typeface="Times New Roman" panose="02020603050405020304" pitchFamily="18" charset="0"/>
            </a:endParaRPr>
          </a:p>
          <a:p>
            <a:pPr>
              <a:lnSpc>
                <a:spcPct val="106000"/>
              </a:lnSpc>
              <a:spcAft>
                <a:spcPts val="600"/>
              </a:spcAft>
            </a:pPr>
            <a:r>
              <a:rPr lang="sl-SI" sz="1400" dirty="0">
                <a:ea typeface="Calibri" panose="020F0502020204030204" pitchFamily="34" charset="0"/>
                <a:cs typeface="Times New Roman" panose="02020603050405020304" pitchFamily="18" charset="0"/>
              </a:rPr>
              <a:t> </a:t>
            </a:r>
          </a:p>
          <a:p>
            <a:pPr>
              <a:spcAft>
                <a:spcPts val="600"/>
              </a:spcAft>
            </a:pPr>
            <a:r>
              <a:rPr lang="sl-SI" sz="1600" b="1" dirty="0">
                <a:solidFill>
                  <a:srgbClr val="2F5496"/>
                </a:solidFill>
                <a:ea typeface="Calibri" panose="020F0502020204030204" pitchFamily="34" charset="0"/>
              </a:rPr>
              <a:t>7. </a:t>
            </a:r>
            <a:r>
              <a:rPr lang="x-none" sz="1600" b="1" dirty="0">
                <a:solidFill>
                  <a:srgbClr val="2F5496"/>
                </a:solidFill>
                <a:ea typeface="Calibri" panose="020F0502020204030204" pitchFamily="34" charset="0"/>
              </a:rPr>
              <a:t>Vavčerji za sofinanciranje različnih storitev</a:t>
            </a:r>
            <a:endParaRPr lang="sl-SI" sz="1600" b="1" dirty="0">
              <a:solidFill>
                <a:srgbClr val="2F5496"/>
              </a:solidFill>
              <a:ea typeface="Calibri" panose="020F0502020204030204" pitchFamily="34" charset="0"/>
            </a:endParaRPr>
          </a:p>
          <a:p>
            <a:pPr fontAlgn="base">
              <a:lnSpc>
                <a:spcPct val="106000"/>
              </a:lnSpc>
              <a:spcAft>
                <a:spcPts val="600"/>
              </a:spcAft>
            </a:pPr>
            <a:r>
              <a:rPr lang="sl-SI" sz="1400" b="1" dirty="0">
                <a:solidFill>
                  <a:srgbClr val="538135"/>
                </a:solidFill>
                <a:ea typeface="Calibri" panose="020F0502020204030204" pitchFamily="34" charset="0"/>
                <a:cs typeface="Times New Roman" panose="02020603050405020304" pitchFamily="18" charset="0"/>
              </a:rPr>
              <a:t>     Objavljen: </a:t>
            </a:r>
            <a:r>
              <a:rPr lang="sl-SI" sz="1400" dirty="0">
                <a:ea typeface="Calibri" panose="020F0502020204030204" pitchFamily="34" charset="0"/>
                <a:cs typeface="Times New Roman" panose="02020603050405020304" pitchFamily="18" charset="0"/>
              </a:rPr>
              <a:t>vavčerji se kontinuirano objavljajo na spletnih straneh Slovenskega podjetniškega sklada</a:t>
            </a:r>
            <a:r>
              <a:rPr lang="sl-SI" sz="1400" dirty="0">
                <a:solidFill>
                  <a:srgbClr val="538135"/>
                </a:solidFill>
                <a:ea typeface="Calibri" panose="020F0502020204030204" pitchFamily="34" charset="0"/>
                <a:cs typeface="Times New Roman" panose="02020603050405020304" pitchFamily="18" charset="0"/>
              </a:rPr>
              <a:t>, </a:t>
            </a:r>
            <a:r>
              <a:rPr lang="sl-SI" sz="1400" b="1" dirty="0">
                <a:solidFill>
                  <a:srgbClr val="538135"/>
                </a:solidFill>
                <a:ea typeface="Calibri" panose="020F0502020204030204" pitchFamily="34" charset="0"/>
                <a:cs typeface="Times New Roman" panose="02020603050405020304" pitchFamily="18" charset="0"/>
              </a:rPr>
              <a:t>rok za oddajo vlog: </a:t>
            </a:r>
            <a:r>
              <a:rPr lang="sl-SI" sz="1400" dirty="0">
                <a:ea typeface="Calibri" panose="020F0502020204030204" pitchFamily="34" charset="0"/>
                <a:cs typeface="Times New Roman" panose="02020603050405020304" pitchFamily="18" charset="0"/>
              </a:rPr>
              <a:t>do porabe sredstev</a:t>
            </a:r>
          </a:p>
          <a:p>
            <a:pPr fontAlgn="base">
              <a:lnSpc>
                <a:spcPct val="106000"/>
              </a:lnSpc>
              <a:spcAft>
                <a:spcPts val="600"/>
              </a:spcAft>
            </a:pPr>
            <a:r>
              <a:rPr lang="sl-SI" sz="1400" dirty="0">
                <a:ea typeface="Calibri" panose="020F0502020204030204" pitchFamily="34" charset="0"/>
                <a:cs typeface="Times New Roman" panose="02020603050405020304" pitchFamily="18" charset="0"/>
              </a:rPr>
              <a:t>Z </a:t>
            </a:r>
            <a:r>
              <a:rPr lang="sl-SI" sz="1400" dirty="0" err="1">
                <a:ea typeface="Calibri" panose="020F0502020204030204" pitchFamily="34" charset="0"/>
                <a:cs typeface="Times New Roman" panose="02020603050405020304" pitchFamily="18" charset="0"/>
              </a:rPr>
              <a:t>vavčerskim</a:t>
            </a:r>
            <a:r>
              <a:rPr lang="sl-SI" sz="1400" dirty="0">
                <a:ea typeface="Calibri" panose="020F0502020204030204" pitchFamily="34" charset="0"/>
                <a:cs typeface="Times New Roman" panose="02020603050405020304" pitchFamily="18" charset="0"/>
              </a:rPr>
              <a:t> sistemom zagotavljamo razvojne spodbude nižjih vrednosti, torej pomoč pri izvedbi manjših projektov </a:t>
            </a:r>
            <a:r>
              <a:rPr lang="sl-SI" sz="1400" dirty="0" err="1">
                <a:ea typeface="Calibri" panose="020F0502020204030204" pitchFamily="34" charset="0"/>
                <a:cs typeface="Times New Roman" panose="02020603050405020304" pitchFamily="18" charset="0"/>
              </a:rPr>
              <a:t>mikro</a:t>
            </a:r>
            <a:r>
              <a:rPr lang="sl-SI" sz="1400" dirty="0">
                <a:ea typeface="Calibri" panose="020F0502020204030204" pitchFamily="34" charset="0"/>
                <a:cs typeface="Times New Roman" panose="02020603050405020304" pitchFamily="18" charset="0"/>
              </a:rPr>
              <a:t>, malih in srednje velikih podjetij. Postopek pridobitve subvencije je poenostavljen, administrativno nezahteven in hiter. Gre za podporo rasti in razvoju slovenskih podjetij na različnih vsebinskih področjih.</a:t>
            </a:r>
          </a:p>
        </p:txBody>
      </p:sp>
    </p:spTree>
    <p:extLst>
      <p:ext uri="{BB962C8B-B14F-4D97-AF65-F5344CB8AC3E}">
        <p14:creationId xmlns:p14="http://schemas.microsoft.com/office/powerpoint/2010/main" val="2717283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avokotnik 2"/>
          <p:cNvSpPr/>
          <p:nvPr/>
        </p:nvSpPr>
        <p:spPr>
          <a:xfrm>
            <a:off x="616687" y="862258"/>
            <a:ext cx="3643424" cy="2622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l-SI" b="1" dirty="0">
                <a:solidFill>
                  <a:srgbClr val="FF0000"/>
                </a:solidFill>
                <a:effectLst>
                  <a:outerShdw blurRad="38100" dist="38100" dir="2700000" algn="tl">
                    <a:srgbClr val="000000">
                      <a:alpha val="43137"/>
                    </a:srgbClr>
                  </a:outerShdw>
                </a:effectLst>
              </a:rPr>
              <a:t>Raziskave, razvoj in inovacije </a:t>
            </a:r>
          </a:p>
        </p:txBody>
      </p:sp>
      <p:sp>
        <p:nvSpPr>
          <p:cNvPr id="8" name="Pravokotnik 7"/>
          <p:cNvSpPr/>
          <p:nvPr/>
        </p:nvSpPr>
        <p:spPr>
          <a:xfrm>
            <a:off x="510362" y="1301737"/>
            <a:ext cx="11100390" cy="5496185"/>
          </a:xfrm>
          <a:prstGeom prst="rect">
            <a:avLst/>
          </a:prstGeom>
        </p:spPr>
        <p:txBody>
          <a:bodyPr wrap="square">
            <a:spAutoFit/>
          </a:bodyPr>
          <a:lstStyle/>
          <a:p>
            <a:pPr lvl="0" algn="just">
              <a:spcAft>
                <a:spcPts val="600"/>
              </a:spcAft>
            </a:pPr>
            <a:r>
              <a:rPr lang="sl-SI" sz="1600" b="1" dirty="0">
                <a:solidFill>
                  <a:srgbClr val="2F5496"/>
                </a:solidFill>
                <a:ea typeface="Calibri" panose="020F0502020204030204" pitchFamily="34" charset="0"/>
              </a:rPr>
              <a:t>8. </a:t>
            </a:r>
            <a:r>
              <a:rPr lang="x-none" sz="1600" b="1" dirty="0">
                <a:solidFill>
                  <a:srgbClr val="2F5496"/>
                </a:solidFill>
                <a:ea typeface="Calibri" panose="020F0502020204030204" pitchFamily="34" charset="0"/>
              </a:rPr>
              <a:t>Varovanje inovacijskega potenciala</a:t>
            </a:r>
            <a:endParaRPr lang="sl-SI" sz="1600" b="1" dirty="0">
              <a:solidFill>
                <a:srgbClr val="2F5496"/>
              </a:solidFill>
              <a:ea typeface="Calibri" panose="020F0502020204030204" pitchFamily="34" charset="0"/>
            </a:endParaRPr>
          </a:p>
          <a:p>
            <a:pPr algn="just">
              <a:lnSpc>
                <a:spcPct val="106000"/>
              </a:lnSpc>
              <a:spcAft>
                <a:spcPts val="600"/>
              </a:spcAft>
            </a:pPr>
            <a:r>
              <a:rPr lang="sl-SI" sz="1400" b="1" dirty="0">
                <a:solidFill>
                  <a:srgbClr val="538135"/>
                </a:solidFill>
                <a:ea typeface="Calibri" panose="020F0502020204030204" pitchFamily="34" charset="0"/>
                <a:cs typeface="Times New Roman" panose="02020603050405020304" pitchFamily="18" charset="0"/>
              </a:rPr>
              <a:t>     Objavljen</a:t>
            </a:r>
            <a:r>
              <a:rPr lang="sl-SI" sz="1400" dirty="0">
                <a:solidFill>
                  <a:srgbClr val="538135"/>
                </a:solidFill>
                <a:ea typeface="Calibri" panose="020F0502020204030204" pitchFamily="34" charset="0"/>
                <a:cs typeface="Times New Roman" panose="02020603050405020304" pitchFamily="18" charset="0"/>
              </a:rPr>
              <a:t>: </a:t>
            </a:r>
            <a:r>
              <a:rPr lang="sl-SI" sz="1400" dirty="0">
                <a:solidFill>
                  <a:srgbClr val="000000"/>
                </a:solidFill>
                <a:ea typeface="Calibri" panose="020F0502020204030204" pitchFamily="34" charset="0"/>
                <a:cs typeface="Times New Roman" panose="02020603050405020304" pitchFamily="18" charset="0"/>
              </a:rPr>
              <a:t>1. 10. 2021, </a:t>
            </a:r>
            <a:r>
              <a:rPr lang="sl-SI" sz="1400" b="1" dirty="0">
                <a:solidFill>
                  <a:srgbClr val="538135"/>
                </a:solidFill>
                <a:ea typeface="Calibri" panose="020F0502020204030204" pitchFamily="34" charset="0"/>
                <a:cs typeface="Times New Roman" panose="02020603050405020304" pitchFamily="18" charset="0"/>
              </a:rPr>
              <a:t>rok za oddajo vlog: </a:t>
            </a:r>
            <a:r>
              <a:rPr lang="sl-SI" sz="1400" dirty="0">
                <a:solidFill>
                  <a:srgbClr val="000000"/>
                </a:solidFill>
                <a:ea typeface="Calibri" panose="020F0502020204030204" pitchFamily="34" charset="0"/>
                <a:cs typeface="Times New Roman" panose="02020603050405020304" pitchFamily="18" charset="0"/>
              </a:rPr>
              <a:t>2. rok: od 9. 5. 2022 ob 10:00 do 31. 5. 2022 ob 13:00</a:t>
            </a:r>
            <a:endParaRPr lang="sl-SI" sz="1400" dirty="0">
              <a:ea typeface="Calibri" panose="020F0502020204030204" pitchFamily="34" charset="0"/>
              <a:cs typeface="Times New Roman" panose="02020603050405020304" pitchFamily="18" charset="0"/>
            </a:endParaRPr>
          </a:p>
          <a:p>
            <a:pPr algn="just">
              <a:lnSpc>
                <a:spcPct val="106000"/>
              </a:lnSpc>
              <a:spcAft>
                <a:spcPts val="600"/>
              </a:spcAft>
            </a:pPr>
            <a:r>
              <a:rPr lang="sl-SI" sz="1400" b="1" dirty="0">
                <a:solidFill>
                  <a:srgbClr val="000000"/>
                </a:solidFill>
                <a:ea typeface="Calibri" panose="020F0502020204030204" pitchFamily="34" charset="0"/>
                <a:cs typeface="Times New Roman" panose="02020603050405020304" pitchFamily="18" charset="0"/>
              </a:rPr>
              <a:t>Namen</a:t>
            </a:r>
            <a:r>
              <a:rPr lang="sl-SI" sz="1400" dirty="0">
                <a:solidFill>
                  <a:srgbClr val="000000"/>
                </a:solidFill>
                <a:ea typeface="Calibri" panose="020F0502020204030204" pitchFamily="34" charset="0"/>
                <a:cs typeface="Times New Roman" panose="02020603050405020304" pitchFamily="18" charset="0"/>
              </a:rPr>
              <a:t>: varovanje inovacijskega potenciala podjetij, ki je ogrožen zaradi krize v gospodarstvu, ki jo je povzročila pandemija COVID-19. Predmet razpisa je zagotavljanje obratnega kapitala - dodelitev spodbud za sofinanciranje upravičenih stroškov dela raziskovalca, ki ga bo prijavitelj navedel v vlogi na ta javni poziv, na raziskovalno razvojni in inovacijski dejavnosti prijavitelja v obdobju.</a:t>
            </a:r>
            <a:endParaRPr lang="sl-SI" sz="1400" dirty="0">
              <a:ea typeface="Calibri" panose="020F0502020204030204" pitchFamily="34" charset="0"/>
              <a:cs typeface="Times New Roman" panose="02020603050405020304" pitchFamily="18" charset="0"/>
            </a:endParaRPr>
          </a:p>
          <a:p>
            <a:pPr algn="just">
              <a:lnSpc>
                <a:spcPct val="106000"/>
              </a:lnSpc>
              <a:spcAft>
                <a:spcPts val="600"/>
              </a:spcAft>
            </a:pPr>
            <a:r>
              <a:rPr lang="sl-SI" sz="1400" b="1" dirty="0">
                <a:solidFill>
                  <a:srgbClr val="000000"/>
                </a:solidFill>
                <a:ea typeface="Calibri" panose="020F0502020204030204" pitchFamily="34" charset="0"/>
                <a:cs typeface="Times New Roman" panose="02020603050405020304" pitchFamily="18" charset="0"/>
              </a:rPr>
              <a:t>Upravičeni stroški</a:t>
            </a:r>
            <a:r>
              <a:rPr lang="sl-SI" sz="1400" dirty="0">
                <a:solidFill>
                  <a:srgbClr val="000000"/>
                </a:solidFill>
                <a:ea typeface="Calibri" panose="020F0502020204030204" pitchFamily="34" charset="0"/>
                <a:cs typeface="Times New Roman" panose="02020603050405020304" pitchFamily="18" charset="0"/>
              </a:rPr>
              <a:t>: sofinanciranje dela stroška plač (24% ARRS plače), de </a:t>
            </a:r>
            <a:r>
              <a:rPr lang="sl-SI" sz="1400" dirty="0" err="1">
                <a:solidFill>
                  <a:srgbClr val="000000"/>
                </a:solidFill>
                <a:ea typeface="Calibri" panose="020F0502020204030204" pitchFamily="34" charset="0"/>
                <a:cs typeface="Times New Roman" panose="02020603050405020304" pitchFamily="18" charset="0"/>
              </a:rPr>
              <a:t>minimis</a:t>
            </a:r>
            <a:endParaRPr lang="sl-SI" sz="1400" dirty="0">
              <a:ea typeface="Calibri" panose="020F0502020204030204" pitchFamily="34" charset="0"/>
              <a:cs typeface="Times New Roman" panose="02020603050405020304" pitchFamily="18" charset="0"/>
            </a:endParaRPr>
          </a:p>
          <a:p>
            <a:pPr algn="just">
              <a:lnSpc>
                <a:spcPct val="106000"/>
              </a:lnSpc>
              <a:spcAft>
                <a:spcPts val="600"/>
              </a:spcAft>
            </a:pPr>
            <a:r>
              <a:rPr lang="sl-SI" sz="1400" b="1" dirty="0">
                <a:solidFill>
                  <a:srgbClr val="000000"/>
                </a:solidFill>
                <a:ea typeface="Calibri" panose="020F0502020204030204" pitchFamily="34" charset="0"/>
                <a:cs typeface="Times New Roman" panose="02020603050405020304" pitchFamily="18" charset="0"/>
              </a:rPr>
              <a:t>Upravičenci:</a:t>
            </a:r>
            <a:r>
              <a:rPr lang="sl-SI" sz="1400" dirty="0">
                <a:solidFill>
                  <a:srgbClr val="000000"/>
                </a:solidFill>
                <a:ea typeface="Calibri" panose="020F0502020204030204" pitchFamily="34" charset="0"/>
                <a:cs typeface="Times New Roman" panose="02020603050405020304" pitchFamily="18" charset="0"/>
              </a:rPr>
              <a:t> vsa podjetja</a:t>
            </a:r>
            <a:endParaRPr lang="sl-SI" sz="1400" dirty="0">
              <a:ea typeface="Calibri" panose="020F0502020204030204" pitchFamily="34" charset="0"/>
              <a:cs typeface="Times New Roman" panose="02020603050405020304" pitchFamily="18" charset="0"/>
            </a:endParaRPr>
          </a:p>
          <a:p>
            <a:pPr algn="just">
              <a:lnSpc>
                <a:spcPct val="106000"/>
              </a:lnSpc>
              <a:spcAft>
                <a:spcPts val="600"/>
              </a:spcAft>
            </a:pPr>
            <a:r>
              <a:rPr lang="sl-SI" sz="1400" b="1" dirty="0">
                <a:solidFill>
                  <a:srgbClr val="000000"/>
                </a:solidFill>
                <a:ea typeface="Calibri" panose="020F0502020204030204" pitchFamily="34" charset="0"/>
                <a:cs typeface="Times New Roman" panose="02020603050405020304" pitchFamily="18" charset="0"/>
              </a:rPr>
              <a:t>Razpisana vrednost</a:t>
            </a:r>
            <a:r>
              <a:rPr lang="sl-SI" sz="1400" dirty="0">
                <a:solidFill>
                  <a:srgbClr val="000000"/>
                </a:solidFill>
                <a:ea typeface="Calibri" panose="020F0502020204030204" pitchFamily="34" charset="0"/>
                <a:cs typeface="Times New Roman" panose="02020603050405020304" pitchFamily="18" charset="0"/>
              </a:rPr>
              <a:t>: 7 milijonov EUR </a:t>
            </a:r>
            <a:endParaRPr lang="sl-SI" sz="1400" dirty="0">
              <a:ea typeface="Calibri" panose="020F0502020204030204" pitchFamily="34" charset="0"/>
              <a:cs typeface="Times New Roman" panose="02020603050405020304" pitchFamily="18" charset="0"/>
            </a:endParaRPr>
          </a:p>
          <a:p>
            <a:pPr algn="just">
              <a:lnSpc>
                <a:spcPct val="106000"/>
              </a:lnSpc>
              <a:spcAft>
                <a:spcPts val="600"/>
              </a:spcAft>
            </a:pPr>
            <a:r>
              <a:rPr lang="sl-SI" sz="1400" b="1" dirty="0">
                <a:solidFill>
                  <a:srgbClr val="000000"/>
                </a:solidFill>
                <a:ea typeface="Calibri" panose="020F0502020204030204" pitchFamily="34" charset="0"/>
                <a:cs typeface="Times New Roman" panose="02020603050405020304" pitchFamily="18" charset="0"/>
              </a:rPr>
              <a:t>Višina sofinanciranja</a:t>
            </a:r>
            <a:r>
              <a:rPr lang="sl-SI" sz="1400" dirty="0">
                <a:solidFill>
                  <a:srgbClr val="000000"/>
                </a:solidFill>
                <a:ea typeface="Calibri" panose="020F0502020204030204" pitchFamily="34" charset="0"/>
                <a:cs typeface="Times New Roman" panose="02020603050405020304" pitchFamily="18" charset="0"/>
              </a:rPr>
              <a:t>: do 9.999 EUR na zaposlenega</a:t>
            </a:r>
          </a:p>
          <a:p>
            <a:pPr algn="just">
              <a:lnSpc>
                <a:spcPct val="106000"/>
              </a:lnSpc>
              <a:spcAft>
                <a:spcPts val="600"/>
              </a:spcAft>
            </a:pPr>
            <a:endParaRPr lang="sl-SI" sz="1400" dirty="0">
              <a:solidFill>
                <a:srgbClr val="000000"/>
              </a:solidFill>
              <a:ea typeface="Calibri" panose="020F0502020204030204" pitchFamily="34" charset="0"/>
              <a:cs typeface="Times New Roman" panose="02020603050405020304" pitchFamily="18" charset="0"/>
            </a:endParaRPr>
          </a:p>
          <a:p>
            <a:pPr algn="just">
              <a:lnSpc>
                <a:spcPct val="106000"/>
              </a:lnSpc>
              <a:spcAft>
                <a:spcPts val="600"/>
              </a:spcAft>
            </a:pPr>
            <a:endParaRPr lang="sl-SI" sz="1400" dirty="0">
              <a:solidFill>
                <a:srgbClr val="000000"/>
              </a:solidFill>
              <a:ea typeface="Calibri" panose="020F0502020204030204" pitchFamily="34" charset="0"/>
              <a:cs typeface="Times New Roman" panose="02020603050405020304" pitchFamily="18" charset="0"/>
            </a:endParaRPr>
          </a:p>
          <a:p>
            <a:pPr algn="just">
              <a:lnSpc>
                <a:spcPct val="106000"/>
              </a:lnSpc>
              <a:spcAft>
                <a:spcPts val="600"/>
              </a:spcAft>
            </a:pPr>
            <a:endParaRPr lang="sl-SI" sz="1400" dirty="0">
              <a:solidFill>
                <a:srgbClr val="000000"/>
              </a:solidFill>
              <a:ea typeface="Calibri" panose="020F0502020204030204" pitchFamily="34" charset="0"/>
              <a:cs typeface="Times New Roman" panose="02020603050405020304" pitchFamily="18" charset="0"/>
            </a:endParaRPr>
          </a:p>
          <a:p>
            <a:pPr algn="just">
              <a:lnSpc>
                <a:spcPct val="106000"/>
              </a:lnSpc>
              <a:spcAft>
                <a:spcPts val="600"/>
              </a:spcAft>
            </a:pPr>
            <a:endParaRPr lang="sl-SI" sz="1400" dirty="0">
              <a:solidFill>
                <a:srgbClr val="000000"/>
              </a:solidFill>
              <a:ea typeface="Calibri" panose="020F0502020204030204" pitchFamily="34" charset="0"/>
              <a:cs typeface="Times New Roman" panose="02020603050405020304" pitchFamily="18" charset="0"/>
            </a:endParaRPr>
          </a:p>
          <a:p>
            <a:pPr algn="just">
              <a:lnSpc>
                <a:spcPct val="106000"/>
              </a:lnSpc>
              <a:spcAft>
                <a:spcPts val="600"/>
              </a:spcAft>
            </a:pPr>
            <a:endParaRPr lang="sl-SI" sz="1400" dirty="0">
              <a:solidFill>
                <a:srgbClr val="000000"/>
              </a:solidFill>
              <a:ea typeface="Calibri" panose="020F0502020204030204" pitchFamily="34" charset="0"/>
              <a:cs typeface="Times New Roman" panose="02020603050405020304" pitchFamily="18" charset="0"/>
            </a:endParaRPr>
          </a:p>
          <a:p>
            <a:r>
              <a:rPr lang="sl-SI" sz="1400" b="1" dirty="0"/>
              <a:t>Obdobje upravičenosti stroškov</a:t>
            </a:r>
            <a:r>
              <a:rPr lang="sl-SI" sz="1400" dirty="0"/>
              <a:t>: največ osem mesecev pred mesecem, v katerem je bila oddana vloga na javni poziv, vendar ne kasneje kot tri mesece pred mesecem, v katerem je bila oddana vloga na javni poziv (kot datum pričetka se upošteva prvi dan meseca pričetka obdobja upravičenosti stroškov). Obdobje upravičenosti stroškov je največ 12 mesecev (neprekinjeno).</a:t>
            </a:r>
          </a:p>
          <a:p>
            <a:r>
              <a:rPr lang="sl-SI" sz="1400" b="1" dirty="0"/>
              <a:t>Izvajalec:</a:t>
            </a:r>
            <a:r>
              <a:rPr lang="sl-SI" sz="1400" dirty="0"/>
              <a:t> SPIRIT</a:t>
            </a:r>
          </a:p>
          <a:p>
            <a:r>
              <a:rPr lang="sl-SI" sz="1400" b="1" dirty="0"/>
              <a:t>Več o razpisu</a:t>
            </a:r>
            <a:r>
              <a:rPr lang="sl-SI" sz="1400" dirty="0"/>
              <a:t>: </a:t>
            </a:r>
            <a:r>
              <a:rPr lang="sl-SI" sz="1400" u="sng" dirty="0">
                <a:hlinkClick r:id="rId2"/>
              </a:rPr>
              <a:t>https://www.spiritslovenia.si/razpis/376</a:t>
            </a:r>
            <a:endParaRPr lang="sl-SI" sz="1400" dirty="0"/>
          </a:p>
          <a:p>
            <a:pPr algn="just">
              <a:lnSpc>
                <a:spcPct val="106000"/>
              </a:lnSpc>
              <a:spcAft>
                <a:spcPts val="600"/>
              </a:spcAft>
            </a:pPr>
            <a:endParaRPr lang="sl-SI" sz="1400" dirty="0">
              <a:ea typeface="Calibri" panose="020F0502020204030204" pitchFamily="34" charset="0"/>
              <a:cs typeface="Times New Roman" panose="02020603050405020304" pitchFamily="18" charset="0"/>
            </a:endParaRPr>
          </a:p>
        </p:txBody>
      </p:sp>
      <p:pic>
        <p:nvPicPr>
          <p:cNvPr id="11" name="Slika 10"/>
          <p:cNvPicPr/>
          <p:nvPr/>
        </p:nvPicPr>
        <p:blipFill>
          <a:blip r:embed="rId3">
            <a:extLst>
              <a:ext uri="{28A0092B-C50C-407E-A947-70E740481C1C}">
                <a14:useLocalDpi xmlns:a14="http://schemas.microsoft.com/office/drawing/2010/main" val="0"/>
              </a:ext>
            </a:extLst>
          </a:blip>
          <a:srcRect/>
          <a:stretch>
            <a:fillRect/>
          </a:stretch>
        </p:blipFill>
        <p:spPr bwMode="auto">
          <a:xfrm>
            <a:off x="510362" y="3884847"/>
            <a:ext cx="5364480" cy="1287780"/>
          </a:xfrm>
          <a:prstGeom prst="rect">
            <a:avLst/>
          </a:prstGeom>
          <a:noFill/>
          <a:ln>
            <a:noFill/>
          </a:ln>
        </p:spPr>
      </p:pic>
    </p:spTree>
    <p:extLst>
      <p:ext uri="{BB962C8B-B14F-4D97-AF65-F5344CB8AC3E}">
        <p14:creationId xmlns:p14="http://schemas.microsoft.com/office/powerpoint/2010/main" val="1977511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avokotnik 2"/>
          <p:cNvSpPr/>
          <p:nvPr/>
        </p:nvSpPr>
        <p:spPr>
          <a:xfrm>
            <a:off x="283533" y="693672"/>
            <a:ext cx="11792203" cy="6070893"/>
          </a:xfrm>
          <a:prstGeom prst="rect">
            <a:avLst/>
          </a:prstGeom>
        </p:spPr>
        <p:txBody>
          <a:bodyPr wrap="square">
            <a:spAutoFit/>
          </a:bodyPr>
          <a:lstStyle/>
          <a:p>
            <a:pPr lvl="0"/>
            <a:r>
              <a:rPr lang="sl-SI" sz="1400" b="1" dirty="0">
                <a:solidFill>
                  <a:srgbClr val="2F5496"/>
                </a:solidFill>
                <a:ea typeface="Calibri" panose="020F0502020204030204" pitchFamily="34" charset="0"/>
              </a:rPr>
              <a:t>9. </a:t>
            </a:r>
            <a:r>
              <a:rPr lang="x-none" sz="1400" b="1" dirty="0">
                <a:solidFill>
                  <a:srgbClr val="2F5496"/>
                </a:solidFill>
                <a:ea typeface="Calibri" panose="020F0502020204030204" pitchFamily="34" charset="0"/>
              </a:rPr>
              <a:t>Javni razpis spodbude za raziskovalno razvojne projekte</a:t>
            </a:r>
            <a:r>
              <a:rPr lang="sl-SI" sz="1400" b="1" dirty="0">
                <a:solidFill>
                  <a:srgbClr val="2F5496"/>
                </a:solidFill>
                <a:ea typeface="Calibri" panose="020F0502020204030204" pitchFamily="34" charset="0"/>
              </a:rPr>
              <a:t> - NOO</a:t>
            </a:r>
          </a:p>
          <a:p>
            <a:pPr>
              <a:lnSpc>
                <a:spcPct val="106000"/>
              </a:lnSpc>
            </a:pPr>
            <a:r>
              <a:rPr lang="sl-SI" sz="1250" b="1" dirty="0">
                <a:solidFill>
                  <a:srgbClr val="538135"/>
                </a:solidFill>
                <a:ea typeface="Calibri" panose="020F0502020204030204" pitchFamily="34" charset="0"/>
                <a:cs typeface="Times New Roman" panose="02020603050405020304" pitchFamily="18" charset="0"/>
              </a:rPr>
              <a:t>     Objavljen</a:t>
            </a:r>
            <a:r>
              <a:rPr lang="sl-SI" sz="1250" dirty="0">
                <a:solidFill>
                  <a:srgbClr val="538135"/>
                </a:solidFill>
                <a:ea typeface="Calibri" panose="020F0502020204030204" pitchFamily="34" charset="0"/>
                <a:cs typeface="Times New Roman" panose="02020603050405020304" pitchFamily="18" charset="0"/>
              </a:rPr>
              <a:t>: </a:t>
            </a:r>
            <a:r>
              <a:rPr lang="sl-SI" sz="1250" dirty="0">
                <a:solidFill>
                  <a:srgbClr val="000000"/>
                </a:solidFill>
                <a:ea typeface="Calibri" panose="020F0502020204030204" pitchFamily="34" charset="0"/>
                <a:cs typeface="Times New Roman" panose="02020603050405020304" pitchFamily="18" charset="0"/>
              </a:rPr>
              <a:t>18. 2. 2022, </a:t>
            </a:r>
            <a:r>
              <a:rPr lang="sl-SI" sz="1250" b="1" dirty="0">
                <a:solidFill>
                  <a:srgbClr val="538135"/>
                </a:solidFill>
                <a:ea typeface="Calibri" panose="020F0502020204030204" pitchFamily="34" charset="0"/>
                <a:cs typeface="Times New Roman" panose="02020603050405020304" pitchFamily="18" charset="0"/>
              </a:rPr>
              <a:t>rok za oddajo vlog</a:t>
            </a:r>
            <a:r>
              <a:rPr lang="sl-SI" sz="1250" dirty="0">
                <a:solidFill>
                  <a:srgbClr val="538135"/>
                </a:solidFill>
                <a:ea typeface="Calibri" panose="020F0502020204030204" pitchFamily="34" charset="0"/>
                <a:cs typeface="Times New Roman" panose="02020603050405020304" pitchFamily="18" charset="0"/>
              </a:rPr>
              <a:t>: </a:t>
            </a:r>
            <a:r>
              <a:rPr lang="sl-SI" sz="1250" dirty="0">
                <a:solidFill>
                  <a:srgbClr val="000000"/>
                </a:solidFill>
                <a:ea typeface="Calibri" panose="020F0502020204030204" pitchFamily="34" charset="0"/>
                <a:cs typeface="Times New Roman" panose="02020603050405020304" pitchFamily="18" charset="0"/>
              </a:rPr>
              <a:t>17. 5. 2022 in 3. 4. 2023</a:t>
            </a:r>
            <a:endParaRPr lang="sl-SI" sz="1250" dirty="0">
              <a:ea typeface="Calibri" panose="020F0502020204030204" pitchFamily="34" charset="0"/>
              <a:cs typeface="Times New Roman" panose="02020603050405020304" pitchFamily="18" charset="0"/>
            </a:endParaRPr>
          </a:p>
          <a:p>
            <a:pPr>
              <a:lnSpc>
                <a:spcPct val="106000"/>
              </a:lnSpc>
            </a:pPr>
            <a:r>
              <a:rPr lang="sl-SI" sz="1250" b="1" dirty="0">
                <a:solidFill>
                  <a:srgbClr val="000000"/>
                </a:solidFill>
                <a:ea typeface="Calibri" panose="020F0502020204030204" pitchFamily="34" charset="0"/>
                <a:cs typeface="Times New Roman" panose="02020603050405020304" pitchFamily="18" charset="0"/>
              </a:rPr>
              <a:t>Namen</a:t>
            </a:r>
            <a:r>
              <a:rPr lang="sl-SI" sz="1250" dirty="0">
                <a:solidFill>
                  <a:srgbClr val="000000"/>
                </a:solidFill>
                <a:ea typeface="Calibri" panose="020F0502020204030204" pitchFamily="34" charset="0"/>
                <a:cs typeface="Times New Roman" panose="02020603050405020304" pitchFamily="18" charset="0"/>
              </a:rPr>
              <a:t>: spodbujanje raziskovalno razvojnih dejavnosti v podjetjih v okviru raziskovalno razvojnih projektov na področju zelenega prehoda za razvoj novih ali izboljšanih izdelkov, procesov ali storitev</a:t>
            </a:r>
            <a:endParaRPr lang="sl-SI" sz="1250" dirty="0">
              <a:ea typeface="Calibri" panose="020F0502020204030204" pitchFamily="34" charset="0"/>
              <a:cs typeface="Times New Roman" panose="02020603050405020304" pitchFamily="18" charset="0"/>
            </a:endParaRPr>
          </a:p>
          <a:p>
            <a:pPr>
              <a:lnSpc>
                <a:spcPct val="106000"/>
              </a:lnSpc>
            </a:pPr>
            <a:r>
              <a:rPr lang="sl-SI" sz="1250" b="1" dirty="0">
                <a:solidFill>
                  <a:srgbClr val="000000"/>
                </a:solidFill>
                <a:ea typeface="Calibri" panose="020F0502020204030204" pitchFamily="34" charset="0"/>
                <a:cs typeface="Times New Roman" panose="02020603050405020304" pitchFamily="18" charset="0"/>
              </a:rPr>
              <a:t>Upravičeni stroški</a:t>
            </a:r>
            <a:r>
              <a:rPr lang="sl-SI" sz="1250" dirty="0">
                <a:solidFill>
                  <a:srgbClr val="000000"/>
                </a:solidFill>
                <a:ea typeface="Calibri" panose="020F0502020204030204" pitchFamily="34" charset="0"/>
                <a:cs typeface="Times New Roman" panose="02020603050405020304" pitchFamily="18" charset="0"/>
              </a:rPr>
              <a:t>: stroški plač, stroški storitev zunanjih izvajalcev, investicije v neopredmetena sredstva, posredni stroški</a:t>
            </a:r>
            <a:endParaRPr lang="sl-SI" sz="1250" dirty="0">
              <a:ea typeface="Calibri" panose="020F0502020204030204" pitchFamily="34" charset="0"/>
              <a:cs typeface="Times New Roman" panose="02020603050405020304" pitchFamily="18" charset="0"/>
            </a:endParaRPr>
          </a:p>
          <a:p>
            <a:pPr>
              <a:lnSpc>
                <a:spcPct val="106000"/>
              </a:lnSpc>
            </a:pPr>
            <a:r>
              <a:rPr lang="sl-SI" sz="1250" b="1" dirty="0">
                <a:solidFill>
                  <a:srgbClr val="000000"/>
                </a:solidFill>
                <a:ea typeface="Calibri" panose="020F0502020204030204" pitchFamily="34" charset="0"/>
                <a:cs typeface="Times New Roman" panose="02020603050405020304" pitchFamily="18" charset="0"/>
              </a:rPr>
              <a:t>Upravičenci</a:t>
            </a:r>
            <a:r>
              <a:rPr lang="sl-SI" sz="1250" dirty="0">
                <a:solidFill>
                  <a:srgbClr val="000000"/>
                </a:solidFill>
                <a:ea typeface="Calibri" panose="020F0502020204030204" pitchFamily="34" charset="0"/>
                <a:cs typeface="Times New Roman" panose="02020603050405020304" pitchFamily="18" charset="0"/>
              </a:rPr>
              <a:t>: MSP in velika podjetja (konzorciji)</a:t>
            </a:r>
            <a:endParaRPr lang="sl-SI" sz="1250" dirty="0">
              <a:ea typeface="Calibri" panose="020F0502020204030204" pitchFamily="34" charset="0"/>
              <a:cs typeface="Times New Roman" panose="02020603050405020304" pitchFamily="18" charset="0"/>
            </a:endParaRPr>
          </a:p>
          <a:p>
            <a:pPr>
              <a:lnSpc>
                <a:spcPct val="106000"/>
              </a:lnSpc>
            </a:pPr>
            <a:r>
              <a:rPr lang="sl-SI" sz="1250" b="1" dirty="0">
                <a:solidFill>
                  <a:srgbClr val="000000"/>
                </a:solidFill>
                <a:ea typeface="Calibri" panose="020F0502020204030204" pitchFamily="34" charset="0"/>
                <a:cs typeface="Times New Roman" panose="02020603050405020304" pitchFamily="18" charset="0"/>
              </a:rPr>
              <a:t>Razpisana vrednost</a:t>
            </a:r>
            <a:r>
              <a:rPr lang="sl-SI" sz="1250" dirty="0">
                <a:solidFill>
                  <a:srgbClr val="000000"/>
                </a:solidFill>
                <a:ea typeface="Calibri" panose="020F0502020204030204" pitchFamily="34" charset="0"/>
                <a:cs typeface="Times New Roman" panose="02020603050405020304" pitchFamily="18" charset="0"/>
              </a:rPr>
              <a:t>: 45 milijonov EUR</a:t>
            </a:r>
            <a:endParaRPr lang="sl-SI" sz="1250" dirty="0">
              <a:ea typeface="Calibri" panose="020F0502020204030204" pitchFamily="34" charset="0"/>
              <a:cs typeface="Times New Roman" panose="02020603050405020304" pitchFamily="18" charset="0"/>
            </a:endParaRPr>
          </a:p>
          <a:p>
            <a:pPr>
              <a:lnSpc>
                <a:spcPct val="106000"/>
              </a:lnSpc>
            </a:pPr>
            <a:r>
              <a:rPr lang="sl-SI" sz="1250" b="1" dirty="0">
                <a:solidFill>
                  <a:srgbClr val="000000"/>
                </a:solidFill>
                <a:ea typeface="Calibri" panose="020F0502020204030204" pitchFamily="34" charset="0"/>
                <a:cs typeface="Times New Roman" panose="02020603050405020304" pitchFamily="18" charset="0"/>
              </a:rPr>
              <a:t>Višina sofinanciranja</a:t>
            </a:r>
            <a:r>
              <a:rPr lang="sl-SI" sz="1250" dirty="0">
                <a:solidFill>
                  <a:srgbClr val="000000"/>
                </a:solidFill>
                <a:ea typeface="Calibri" panose="020F0502020204030204" pitchFamily="34" charset="0"/>
                <a:cs typeface="Times New Roman" panose="02020603050405020304" pitchFamily="18" charset="0"/>
              </a:rPr>
              <a:t>: najmanj 50.000,00 EUR ter največ 500.000,00 EUR / </a:t>
            </a:r>
            <a:r>
              <a:rPr lang="sl-SI" sz="1250" dirty="0" err="1">
                <a:solidFill>
                  <a:srgbClr val="000000"/>
                </a:solidFill>
                <a:ea typeface="Calibri" panose="020F0502020204030204" pitchFamily="34" charset="0"/>
                <a:cs typeface="Times New Roman" panose="02020603050405020304" pitchFamily="18" charset="0"/>
              </a:rPr>
              <a:t>konzorcijski</a:t>
            </a:r>
            <a:r>
              <a:rPr lang="sl-SI" sz="1250" dirty="0">
                <a:solidFill>
                  <a:srgbClr val="000000"/>
                </a:solidFill>
                <a:ea typeface="Calibri" panose="020F0502020204030204" pitchFamily="34" charset="0"/>
                <a:cs typeface="Times New Roman" panose="02020603050405020304" pitchFamily="18" charset="0"/>
              </a:rPr>
              <a:t> projekt, </a:t>
            </a:r>
            <a:endParaRPr lang="sl-SI" sz="1250" dirty="0">
              <a:ea typeface="Calibri" panose="020F0502020204030204" pitchFamily="34" charset="0"/>
              <a:cs typeface="Times New Roman" panose="02020603050405020304" pitchFamily="18" charset="0"/>
            </a:endParaRPr>
          </a:p>
          <a:p>
            <a:pPr>
              <a:lnSpc>
                <a:spcPct val="106000"/>
              </a:lnSpc>
            </a:pPr>
            <a:r>
              <a:rPr lang="sl-SI" sz="1250" b="1" dirty="0">
                <a:solidFill>
                  <a:srgbClr val="000000"/>
                </a:solidFill>
                <a:ea typeface="Calibri" panose="020F0502020204030204" pitchFamily="34" charset="0"/>
                <a:cs typeface="Times New Roman" panose="02020603050405020304" pitchFamily="18" charset="0"/>
              </a:rPr>
              <a:t>Intenzivnosti pomoči:</a:t>
            </a:r>
            <a:r>
              <a:rPr lang="sl-SI" sz="1250" dirty="0">
                <a:solidFill>
                  <a:srgbClr val="000000"/>
                </a:solidFill>
                <a:ea typeface="Calibri" panose="020F0502020204030204" pitchFamily="34" charset="0"/>
                <a:cs typeface="Times New Roman" panose="02020603050405020304" pitchFamily="18" charset="0"/>
              </a:rPr>
              <a:t> (ne glede na vrsto raziskav – industrijske raziskave ali eksperimentalni razvoj): v odvisnosti od velikosti posameznega podjetja kot </a:t>
            </a:r>
            <a:r>
              <a:rPr lang="sl-SI" sz="1250" dirty="0" err="1">
                <a:solidFill>
                  <a:srgbClr val="000000"/>
                </a:solidFill>
                <a:ea typeface="Calibri" panose="020F0502020204030204" pitchFamily="34" charset="0"/>
                <a:cs typeface="Times New Roman" panose="02020603050405020304" pitchFamily="18" charset="0"/>
              </a:rPr>
              <a:t>konzorcijskega</a:t>
            </a:r>
            <a:r>
              <a:rPr lang="sl-SI" sz="1250" dirty="0">
                <a:solidFill>
                  <a:srgbClr val="000000"/>
                </a:solidFill>
                <a:ea typeface="Calibri" panose="020F0502020204030204" pitchFamily="34" charset="0"/>
                <a:cs typeface="Times New Roman" panose="02020603050405020304" pitchFamily="18" charset="0"/>
              </a:rPr>
              <a:t> partnerja, vendar do največ 45 % upravičenih stroškov, z možnostjo povečanja za 15 odstotnih točk v primeru da projekt izvaja konzorcij partnerjev, med katerimi je vsaj en partner srednje veliko podjetje ali malo podjetje ali </a:t>
            </a:r>
            <a:r>
              <a:rPr lang="sl-SI" sz="1250" dirty="0" err="1">
                <a:solidFill>
                  <a:srgbClr val="000000"/>
                </a:solidFill>
                <a:ea typeface="Calibri" panose="020F0502020204030204" pitchFamily="34" charset="0"/>
                <a:cs typeface="Times New Roman" panose="02020603050405020304" pitchFamily="18" charset="0"/>
              </a:rPr>
              <a:t>mikro</a:t>
            </a:r>
            <a:r>
              <a:rPr lang="sl-SI" sz="1250" dirty="0">
                <a:solidFill>
                  <a:srgbClr val="000000"/>
                </a:solidFill>
                <a:ea typeface="Calibri" panose="020F0502020204030204" pitchFamily="34" charset="0"/>
                <a:cs typeface="Times New Roman" panose="02020603050405020304" pitchFamily="18" charset="0"/>
              </a:rPr>
              <a:t> podjetje, pri tem pa noben posamezen partner ne nosi več kot 70 % upravičenih stroškov.</a:t>
            </a:r>
            <a:endParaRPr lang="sl-SI" sz="1250" dirty="0">
              <a:ea typeface="Calibri" panose="020F0502020204030204" pitchFamily="34" charset="0"/>
              <a:cs typeface="Times New Roman" panose="02020603050405020304" pitchFamily="18" charset="0"/>
            </a:endParaRPr>
          </a:p>
          <a:p>
            <a:pPr>
              <a:lnSpc>
                <a:spcPct val="106000"/>
              </a:lnSpc>
            </a:pPr>
            <a:r>
              <a:rPr lang="sl-SI" sz="1250" b="1" dirty="0">
                <a:solidFill>
                  <a:srgbClr val="000000"/>
                </a:solidFill>
                <a:ea typeface="Calibri" panose="020F0502020204030204" pitchFamily="34" charset="0"/>
                <a:cs typeface="Times New Roman" panose="02020603050405020304" pitchFamily="18" charset="0"/>
              </a:rPr>
              <a:t>Obdobje upravičenosti stroškov</a:t>
            </a:r>
            <a:r>
              <a:rPr lang="sl-SI" sz="1250" dirty="0">
                <a:solidFill>
                  <a:srgbClr val="000000"/>
                </a:solidFill>
                <a:ea typeface="Calibri" panose="020F0502020204030204" pitchFamily="34" charset="0"/>
                <a:cs typeface="Times New Roman" panose="02020603050405020304" pitchFamily="18" charset="0"/>
              </a:rPr>
              <a:t>: prične se z izdajo sklepa o izboru in traja največ 24 mesecev od datuma izdaje sklepa o izboru</a:t>
            </a:r>
            <a:endParaRPr lang="sl-SI" sz="1250" dirty="0">
              <a:ea typeface="Calibri" panose="020F0502020204030204" pitchFamily="34" charset="0"/>
              <a:cs typeface="Times New Roman" panose="02020603050405020304" pitchFamily="18" charset="0"/>
            </a:endParaRPr>
          </a:p>
          <a:p>
            <a:pPr>
              <a:lnSpc>
                <a:spcPct val="106000"/>
              </a:lnSpc>
            </a:pPr>
            <a:r>
              <a:rPr lang="sl-SI" sz="1250" b="1" dirty="0">
                <a:solidFill>
                  <a:srgbClr val="000000"/>
                </a:solidFill>
                <a:ea typeface="Calibri" panose="020F0502020204030204" pitchFamily="34" charset="0"/>
                <a:cs typeface="Times New Roman" panose="02020603050405020304" pitchFamily="18" charset="0"/>
              </a:rPr>
              <a:t>Izvajalec:</a:t>
            </a:r>
            <a:r>
              <a:rPr lang="sl-SI" sz="1250" dirty="0">
                <a:solidFill>
                  <a:srgbClr val="000000"/>
                </a:solidFill>
                <a:ea typeface="Calibri" panose="020F0502020204030204" pitchFamily="34" charset="0"/>
                <a:cs typeface="Times New Roman" panose="02020603050405020304" pitchFamily="18" charset="0"/>
              </a:rPr>
              <a:t> SPIRIT</a:t>
            </a:r>
            <a:endParaRPr lang="sl-SI" sz="1250" dirty="0">
              <a:ea typeface="Calibri" panose="020F0502020204030204" pitchFamily="34" charset="0"/>
              <a:cs typeface="Times New Roman" panose="02020603050405020304" pitchFamily="18" charset="0"/>
            </a:endParaRPr>
          </a:p>
          <a:p>
            <a:pPr>
              <a:lnSpc>
                <a:spcPct val="106000"/>
              </a:lnSpc>
            </a:pPr>
            <a:r>
              <a:rPr lang="sl-SI" sz="1250" b="1" dirty="0">
                <a:solidFill>
                  <a:srgbClr val="000000"/>
                </a:solidFill>
                <a:ea typeface="Calibri" panose="020F0502020204030204" pitchFamily="34" charset="0"/>
                <a:cs typeface="Times New Roman" panose="02020603050405020304" pitchFamily="18" charset="0"/>
              </a:rPr>
              <a:t>Več o razpisu:</a:t>
            </a:r>
            <a:r>
              <a:rPr lang="sl-SI" sz="1250" dirty="0">
                <a:solidFill>
                  <a:srgbClr val="000000"/>
                </a:solidFill>
                <a:ea typeface="Calibri" panose="020F0502020204030204" pitchFamily="34" charset="0"/>
                <a:cs typeface="Times New Roman" panose="02020603050405020304" pitchFamily="18" charset="0"/>
              </a:rPr>
              <a:t> </a:t>
            </a:r>
            <a:r>
              <a:rPr lang="sl-SI" sz="1250" u="sng" dirty="0">
                <a:solidFill>
                  <a:srgbClr val="0000FF"/>
                </a:solidFill>
                <a:ea typeface="Calibri" panose="020F0502020204030204" pitchFamily="34" charset="0"/>
                <a:cs typeface="Times New Roman" panose="02020603050405020304" pitchFamily="18" charset="0"/>
                <a:hlinkClick r:id="rId2"/>
              </a:rPr>
              <a:t>https://www.spiritslovenia.si/razpis/382</a:t>
            </a:r>
            <a:endParaRPr lang="sl-SI" sz="1250" u="sng" dirty="0">
              <a:solidFill>
                <a:srgbClr val="0000FF"/>
              </a:solidFill>
              <a:ea typeface="Calibri" panose="020F0502020204030204" pitchFamily="34" charset="0"/>
              <a:cs typeface="Times New Roman" panose="02020603050405020304" pitchFamily="18" charset="0"/>
            </a:endParaRPr>
          </a:p>
          <a:p>
            <a:pPr>
              <a:lnSpc>
                <a:spcPct val="106000"/>
              </a:lnSpc>
            </a:pPr>
            <a:endParaRPr lang="sl-SI" sz="1250" u="sng" dirty="0">
              <a:solidFill>
                <a:srgbClr val="0000FF"/>
              </a:solidFill>
              <a:ea typeface="Calibri" panose="020F0502020204030204" pitchFamily="34" charset="0"/>
              <a:cs typeface="Times New Roman" panose="02020603050405020304" pitchFamily="18" charset="0"/>
            </a:endParaRPr>
          </a:p>
          <a:p>
            <a:pPr lvl="0"/>
            <a:r>
              <a:rPr lang="sl-SI" sz="1400" b="1" dirty="0">
                <a:solidFill>
                  <a:schemeClr val="accent1">
                    <a:lumMod val="50000"/>
                  </a:schemeClr>
                </a:solidFill>
              </a:rPr>
              <a:t>10. </a:t>
            </a:r>
            <a:r>
              <a:rPr lang="x-none" sz="1400" b="1" dirty="0">
                <a:solidFill>
                  <a:schemeClr val="accent1">
                    <a:lumMod val="50000"/>
                  </a:schemeClr>
                </a:solidFill>
              </a:rPr>
              <a:t>Javni razpis za spodbude v okviru iniciative EUREKA 2022</a:t>
            </a:r>
            <a:endParaRPr lang="sl-SI" sz="1400" b="1" dirty="0">
              <a:solidFill>
                <a:schemeClr val="accent1">
                  <a:lumMod val="50000"/>
                </a:schemeClr>
              </a:solidFill>
            </a:endParaRPr>
          </a:p>
          <a:p>
            <a:r>
              <a:rPr lang="sl-SI" sz="1250" b="1" dirty="0">
                <a:solidFill>
                  <a:schemeClr val="accent6">
                    <a:lumMod val="75000"/>
                  </a:schemeClr>
                </a:solidFill>
              </a:rPr>
              <a:t>       </a:t>
            </a:r>
            <a:r>
              <a:rPr lang="x-none" sz="1250" b="1" dirty="0">
                <a:solidFill>
                  <a:schemeClr val="accent6">
                    <a:lumMod val="75000"/>
                  </a:schemeClr>
                </a:solidFill>
              </a:rPr>
              <a:t>Objavljen</a:t>
            </a:r>
            <a:r>
              <a:rPr lang="x-none" sz="1250" b="1" dirty="0"/>
              <a:t>: </a:t>
            </a:r>
            <a:r>
              <a:rPr lang="sl-SI" sz="1250" dirty="0"/>
              <a:t>4</a:t>
            </a:r>
            <a:r>
              <a:rPr lang="x-none" sz="1250" dirty="0"/>
              <a:t>. </a:t>
            </a:r>
            <a:r>
              <a:rPr lang="sl-SI" sz="1250" dirty="0"/>
              <a:t>3</a:t>
            </a:r>
            <a:r>
              <a:rPr lang="x-none" sz="1250" dirty="0"/>
              <a:t>. 2022</a:t>
            </a:r>
            <a:r>
              <a:rPr lang="x-none" sz="1250" b="1" dirty="0"/>
              <a:t>, </a:t>
            </a:r>
            <a:r>
              <a:rPr lang="x-none" sz="1250" b="1" dirty="0">
                <a:solidFill>
                  <a:schemeClr val="accent6">
                    <a:lumMod val="75000"/>
                  </a:schemeClr>
                </a:solidFill>
              </a:rPr>
              <a:t>rok za oddajo vlog: </a:t>
            </a:r>
            <a:r>
              <a:rPr lang="sl-SI" sz="1250" dirty="0"/>
              <a:t>11</a:t>
            </a:r>
            <a:r>
              <a:rPr lang="x-none" sz="1250" dirty="0"/>
              <a:t>. 4. 2022</a:t>
            </a:r>
            <a:r>
              <a:rPr lang="x-none" sz="1250" b="1" dirty="0"/>
              <a:t> </a:t>
            </a:r>
            <a:endParaRPr lang="sl-SI" sz="1250" b="1" dirty="0"/>
          </a:p>
          <a:p>
            <a:r>
              <a:rPr lang="sl-SI" sz="1250" b="1" dirty="0"/>
              <a:t>Namen: </a:t>
            </a:r>
            <a:r>
              <a:rPr lang="sl-SI" sz="1250" dirty="0"/>
              <a:t>omogočiti podjetjem, ki svojo dejavnost izvajajo na območju Republike Slovenije, polnopravno vključevanje v projekte mednarodnega programa EUREKA in spodbujanje njihove udeležbe na vseh tehnoloških področjih programa EUREKA. </a:t>
            </a:r>
          </a:p>
          <a:p>
            <a:r>
              <a:rPr lang="sl-SI" sz="1250" b="1" dirty="0"/>
              <a:t>Upravičeni stroški: </a:t>
            </a:r>
            <a:r>
              <a:rPr lang="sl-SI" sz="1250" dirty="0"/>
              <a:t>stroški za izvajanje raziskav in eksperimentalnega razvoja, ki se izvajajo v obliki posebnega projekta in sicer stroški plač in povračil stroškov v zvezi z delom, stroški potovanj, stroški uporabe osnovnih sredstev, oprema in druga opredmetena osnovna sredstva, stroški svetovanja, investicije v neopredmetena osnovna sredstva in posredni stroški</a:t>
            </a:r>
          </a:p>
          <a:p>
            <a:r>
              <a:rPr lang="sl-SI" sz="1250" b="1" dirty="0"/>
              <a:t>Upravičenci:</a:t>
            </a:r>
            <a:r>
              <a:rPr lang="sl-SI" sz="1250" dirty="0"/>
              <a:t> pravne in fizične osebe, ki v Sloveniji opravljajo pridobitno dejavnost (v skladu z ZGD-1) in izpolnjujejo pogoje za kandidiranje, navedene v javnem razpisu razpisa.</a:t>
            </a:r>
          </a:p>
          <a:p>
            <a:r>
              <a:rPr lang="sl-SI" sz="1250" b="1" dirty="0"/>
              <a:t>Razpisana vrednost: </a:t>
            </a:r>
            <a:r>
              <a:rPr lang="sl-SI" sz="1250" dirty="0"/>
              <a:t>3 milijona EUR</a:t>
            </a:r>
          </a:p>
          <a:p>
            <a:r>
              <a:rPr lang="sl-SI" sz="1250" b="1" dirty="0"/>
              <a:t>Višina sofinanciranja: </a:t>
            </a:r>
            <a:r>
              <a:rPr lang="sl-SI" sz="1250" dirty="0"/>
              <a:t>velika podjetja do 40 %, MSP-ji pa do 50 % upravičenih stroškov, vendar največ 300.000,00 EUR sofinanciranja za projekt, ki traja skupno 36 mesecev oziroma največ 100.000 EUR za 12 mesecev izvajanja projekta, v kolikor se projekt izvaja v Kohezijski regiji zahodna Slovenija. Za projekte, ki se bodo izvajali v Kohezijski regiji vzhodna Slovenija, višina sofinanciranja ni omejena. </a:t>
            </a:r>
          </a:p>
          <a:p>
            <a:r>
              <a:rPr lang="sl-SI" sz="1250" b="1" dirty="0"/>
              <a:t>Obdobje upravičenosti stroškov:</a:t>
            </a:r>
            <a:r>
              <a:rPr lang="sl-SI" sz="1250" dirty="0"/>
              <a:t> 36 mesecev</a:t>
            </a:r>
          </a:p>
          <a:p>
            <a:r>
              <a:rPr lang="sl-SI" sz="1250" b="1" dirty="0"/>
              <a:t>Izvajalec:</a:t>
            </a:r>
            <a:r>
              <a:rPr lang="sl-SI" sz="1250" dirty="0"/>
              <a:t> MGRT</a:t>
            </a:r>
          </a:p>
          <a:p>
            <a:r>
              <a:rPr lang="sl-SI" sz="1250" b="1" dirty="0"/>
              <a:t>Več o razpisu</a:t>
            </a:r>
            <a:r>
              <a:rPr lang="sl-SI" sz="1250" dirty="0"/>
              <a:t>: </a:t>
            </a:r>
            <a:r>
              <a:rPr lang="sl-SI" sz="1250" dirty="0">
                <a:hlinkClick r:id="rId3"/>
              </a:rPr>
              <a:t>https://www.gov.si/zbirke/javne-objave/javni-razpis-za-dodeljevanje-spodbud-v-okviru-iniciative-eureka-2022/</a:t>
            </a:r>
            <a:endParaRPr lang="sl-SI" sz="1250" dirty="0"/>
          </a:p>
        </p:txBody>
      </p:sp>
    </p:spTree>
    <p:extLst>
      <p:ext uri="{BB962C8B-B14F-4D97-AF65-F5344CB8AC3E}">
        <p14:creationId xmlns:p14="http://schemas.microsoft.com/office/powerpoint/2010/main" val="3537485092"/>
      </p:ext>
    </p:extLst>
  </p:cSld>
  <p:clrMapOvr>
    <a:masterClrMapping/>
  </p:clrMapOvr>
</p:sld>
</file>

<file path=ppt/theme/theme1.xml><?xml version="1.0" encoding="utf-8"?>
<a:theme xmlns:a="http://schemas.openxmlformats.org/drawingml/2006/main" name="Načrt po meri">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506</TotalTime>
  <Words>3771</Words>
  <Application>Microsoft Office PowerPoint</Application>
  <PresentationFormat>Širokozaslonsko</PresentationFormat>
  <Paragraphs>203</Paragraphs>
  <Slides>17</Slides>
  <Notes>0</Notes>
  <HiddenSlides>0</HiddenSlides>
  <MMClips>0</MMClips>
  <ScaleCrop>false</ScaleCrop>
  <HeadingPairs>
    <vt:vector size="8" baseType="variant">
      <vt:variant>
        <vt:lpstr>Uporabljene pisave</vt:lpstr>
      </vt:variant>
      <vt:variant>
        <vt:i4>3</vt:i4>
      </vt:variant>
      <vt:variant>
        <vt:lpstr>Tema</vt:lpstr>
      </vt:variant>
      <vt:variant>
        <vt:i4>1</vt:i4>
      </vt:variant>
      <vt:variant>
        <vt:lpstr>Vdelani OLE strežniki</vt:lpstr>
      </vt:variant>
      <vt:variant>
        <vt:i4>1</vt:i4>
      </vt:variant>
      <vt:variant>
        <vt:lpstr>Naslovi diapozitivov</vt:lpstr>
      </vt:variant>
      <vt:variant>
        <vt:i4>17</vt:i4>
      </vt:variant>
    </vt:vector>
  </HeadingPairs>
  <TitlesOfParts>
    <vt:vector size="22" baseType="lpstr">
      <vt:lpstr>Arial</vt:lpstr>
      <vt:lpstr>Calibri</vt:lpstr>
      <vt:lpstr>Calibri Light</vt:lpstr>
      <vt:lpstr>Načrt po meri</vt:lpstr>
      <vt:lpstr>Delovni list</vt:lpstr>
      <vt:lpstr> Razvojne spodbude   Ministrstva za gospodarski razvoj in tehnologijo  v 2022</vt:lpstr>
      <vt:lpstr>V letu 2022 je na voljo 646,5 mio EUR</vt:lpstr>
      <vt:lpstr>PowerPointova predstavitev</vt:lpstr>
      <vt:lpstr>Trenutno odprti razpisi na katere se lahko prijavite </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Razpisi v pripravi</vt:lpstr>
      <vt:lpstr>PowerPointova predstavitev</vt:lpstr>
      <vt:lpstr>Hvala za pozornost </vt:lpstr>
    </vt:vector>
  </TitlesOfParts>
  <Company>MJU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MGRT</dc:creator>
  <cp:lastModifiedBy>Lidija Flajs</cp:lastModifiedBy>
  <cp:revision>45</cp:revision>
  <dcterms:created xsi:type="dcterms:W3CDTF">2022-04-02T10:18:36Z</dcterms:created>
  <dcterms:modified xsi:type="dcterms:W3CDTF">2022-04-05T08:51:34Z</dcterms:modified>
</cp:coreProperties>
</file>